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Montserrat SemiBold"/>
      <p:regular r:id="rId45"/>
      <p:bold r:id="rId46"/>
      <p:italic r:id="rId47"/>
      <p:boldItalic r:id="rId48"/>
    </p:embeddedFont>
    <p:embeddedFont>
      <p:font typeface="Roboto"/>
      <p:regular r:id="rId49"/>
      <p:bold r:id="rId50"/>
      <p:italic r:id="rId51"/>
      <p:boldItalic r:id="rId52"/>
    </p:embeddedFont>
    <p:embeddedFont>
      <p:font typeface="PT Serif"/>
      <p:regular r:id="rId53"/>
      <p:bold r:id="rId54"/>
      <p:italic r:id="rId55"/>
      <p:boldItalic r:id="rId56"/>
    </p:embeddedFont>
    <p:embeddedFont>
      <p:font typeface="Montserrat"/>
      <p:regular r:id="rId57"/>
      <p:bold r:id="rId58"/>
      <p:italic r:id="rId59"/>
      <p:boldItalic r:id="rId60"/>
    </p:embeddedFont>
    <p:embeddedFont>
      <p:font typeface="Montserrat Medium"/>
      <p:regular r:id="rId61"/>
      <p:bold r:id="rId62"/>
      <p:italic r:id="rId63"/>
      <p:boldItalic r:id="rId64"/>
    </p:embeddedFont>
    <p:embeddedFont>
      <p:font typeface="Roboto Condense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6.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8.xml"/><Relationship Id="rId66" Type="http://schemas.openxmlformats.org/officeDocument/2006/relationships/font" Target="fonts/RobotoCondensed-bold.fntdata"/><Relationship Id="rId21" Type="http://schemas.openxmlformats.org/officeDocument/2006/relationships/slide" Target="slides/slide17.xml"/><Relationship Id="rId65" Type="http://schemas.openxmlformats.org/officeDocument/2006/relationships/font" Target="fonts/RobotoCondensed-regular.fntdata"/><Relationship Id="rId24" Type="http://schemas.openxmlformats.org/officeDocument/2006/relationships/slide" Target="slides/slide20.xml"/><Relationship Id="rId68" Type="http://schemas.openxmlformats.org/officeDocument/2006/relationships/font" Target="fonts/RobotoCondensed-boldItalic.fntdata"/><Relationship Id="rId23" Type="http://schemas.openxmlformats.org/officeDocument/2006/relationships/slide" Target="slides/slide19.xml"/><Relationship Id="rId67" Type="http://schemas.openxmlformats.org/officeDocument/2006/relationships/font" Target="fonts/RobotoCondensed-italic.fntdata"/><Relationship Id="rId60" Type="http://schemas.openxmlformats.org/officeDocument/2006/relationships/font" Target="fonts/Montserra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PTSerif-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PTSerif-italic.fntdata"/><Relationship Id="rId10" Type="http://schemas.openxmlformats.org/officeDocument/2006/relationships/slide" Target="slides/slide6.xml"/><Relationship Id="rId54" Type="http://schemas.openxmlformats.org/officeDocument/2006/relationships/font" Target="fonts/PTSerif-bold.fntdata"/><Relationship Id="rId13" Type="http://schemas.openxmlformats.org/officeDocument/2006/relationships/slide" Target="slides/slide9.xml"/><Relationship Id="rId57" Type="http://schemas.openxmlformats.org/officeDocument/2006/relationships/font" Target="fonts/Montserrat-regular.fntdata"/><Relationship Id="rId12" Type="http://schemas.openxmlformats.org/officeDocument/2006/relationships/slide" Target="slides/slide8.xml"/><Relationship Id="rId56" Type="http://schemas.openxmlformats.org/officeDocument/2006/relationships/font" Target="fonts/PTSerif-boldItalic.fntdata"/><Relationship Id="rId15" Type="http://schemas.openxmlformats.org/officeDocument/2006/relationships/slide" Target="slides/slide11.xml"/><Relationship Id="rId59" Type="http://schemas.openxmlformats.org/officeDocument/2006/relationships/font" Target="fonts/Montserrat-italic.fntdata"/><Relationship Id="rId14" Type="http://schemas.openxmlformats.org/officeDocument/2006/relationships/slide" Target="slides/slide10.xml"/><Relationship Id="rId58" Type="http://schemas.openxmlformats.org/officeDocument/2006/relationships/font" Target="fonts/Montserra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late_notation" TargetMode="External"/><Relationship Id="rId3" Type="http://schemas.openxmlformats.org/officeDocument/2006/relationships/hyperlink" Target="https://en.wikipedia.org/wiki/Probabilistic_graphical_mode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source_software" TargetMode="External"/><Relationship Id="rId3" Type="http://schemas.openxmlformats.org/officeDocument/2006/relationships/hyperlink" Target="https://en.wikipedia.org/wiki/Topic_model" TargetMode="External"/><Relationship Id="rId4" Type="http://schemas.openxmlformats.org/officeDocument/2006/relationships/hyperlink" Target="https://en.wikipedia.org/wiki/Natural_language_processing" TargetMode="External"/><Relationship Id="rId5" Type="http://schemas.openxmlformats.org/officeDocument/2006/relationships/hyperlink" Target="https://en.wikipedia.org/wiki/Machine_learn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source_software" TargetMode="External"/><Relationship Id="rId3" Type="http://schemas.openxmlformats.org/officeDocument/2006/relationships/hyperlink" Target="https://en.wikipedia.org/wiki/Topic_model" TargetMode="External"/><Relationship Id="rId4" Type="http://schemas.openxmlformats.org/officeDocument/2006/relationships/hyperlink" Target="https://en.wikipedia.org/wiki/Natural_language_processing" TargetMode="External"/><Relationship Id="rId5" Type="http://schemas.openxmlformats.org/officeDocument/2006/relationships/hyperlink" Target="https://en.wikipedia.org/wiki/Machine_learn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source_software" TargetMode="External"/><Relationship Id="rId3" Type="http://schemas.openxmlformats.org/officeDocument/2006/relationships/hyperlink" Target="https://en.wikipedia.org/wiki/Topic_model" TargetMode="External"/><Relationship Id="rId4" Type="http://schemas.openxmlformats.org/officeDocument/2006/relationships/hyperlink" Target="https://en.wikipedia.org/wiki/Natural_language_processing" TargetMode="External"/><Relationship Id="rId5" Type="http://schemas.openxmlformats.org/officeDocument/2006/relationships/hyperlink" Target="https://en.wikipedia.org/wiki/Machine_learn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source_software" TargetMode="External"/><Relationship Id="rId3" Type="http://schemas.openxmlformats.org/officeDocument/2006/relationships/hyperlink" Target="https://en.wikipedia.org/wiki/Topic_model" TargetMode="External"/><Relationship Id="rId4" Type="http://schemas.openxmlformats.org/officeDocument/2006/relationships/hyperlink" Target="https://en.wikipedia.org/wiki/Natural_language_processing" TargetMode="External"/><Relationship Id="rId5" Type="http://schemas.openxmlformats.org/officeDocument/2006/relationships/hyperlink" Target="https://en.wikipedia.org/wiki/Machine_learn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988948c8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988948c8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6b91f18f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6b91f18f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6b91f18f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6b91f18f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6b91f18f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6b91f18f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6b91f18f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6b91f18f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6b91f18f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6b91f18f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00">
                <a:solidFill>
                  <a:srgbClr val="3E4035"/>
                </a:solidFill>
                <a:latin typeface="Montserrat"/>
                <a:ea typeface="Montserrat"/>
                <a:cs typeface="Montserrat"/>
                <a:sym typeface="Montserrat"/>
              </a:rPr>
              <a:t>With </a:t>
            </a:r>
            <a:r>
              <a:rPr lang="en" sz="1000">
                <a:solidFill>
                  <a:srgbClr val="3E4035"/>
                </a:solidFill>
                <a:uFill>
                  <a:noFill/>
                </a:uFill>
                <a:latin typeface="Montserrat"/>
                <a:ea typeface="Montserrat"/>
                <a:cs typeface="Montserrat"/>
                <a:sym typeface="Montserrat"/>
                <a:hlinkClick r:id="rId2">
                  <a:extLst>
                    <a:ext uri="{A12FA001-AC4F-418D-AE19-62706E023703}">
                      <ahyp:hlinkClr val="tx"/>
                    </a:ext>
                  </a:extLst>
                </a:hlinkClick>
              </a:rPr>
              <a:t>plate notation</a:t>
            </a:r>
            <a:r>
              <a:rPr lang="en" sz="1000">
                <a:solidFill>
                  <a:srgbClr val="3E4035"/>
                </a:solidFill>
                <a:latin typeface="Montserrat"/>
                <a:ea typeface="Montserrat"/>
                <a:cs typeface="Montserrat"/>
                <a:sym typeface="Montserrat"/>
              </a:rPr>
              <a:t>, which is often used to represent </a:t>
            </a:r>
            <a:r>
              <a:rPr lang="en" sz="1000">
                <a:solidFill>
                  <a:srgbClr val="3E4035"/>
                </a:solidFill>
                <a:uFill>
                  <a:noFill/>
                </a:uFill>
                <a:latin typeface="Montserrat"/>
                <a:ea typeface="Montserrat"/>
                <a:cs typeface="Montserrat"/>
                <a:sym typeface="Montserrat"/>
                <a:hlinkClick r:id="rId3">
                  <a:extLst>
                    <a:ext uri="{A12FA001-AC4F-418D-AE19-62706E023703}">
                      <ahyp:hlinkClr val="tx"/>
                    </a:ext>
                  </a:extLst>
                </a:hlinkClick>
              </a:rPr>
              <a:t>probabilistic graphical models</a:t>
            </a:r>
            <a:r>
              <a:rPr lang="en" sz="1000">
                <a:solidFill>
                  <a:srgbClr val="3E4035"/>
                </a:solidFill>
                <a:latin typeface="Montserrat"/>
                <a:ea typeface="Montserrat"/>
                <a:cs typeface="Montserrat"/>
                <a:sym typeface="Montserrat"/>
              </a:rPr>
              <a:t> (PGMs), the dependencies among the many variables can be captured concisely.</a:t>
            </a:r>
            <a:r>
              <a:rPr b="1" lang="en" sz="1000">
                <a:solidFill>
                  <a:srgbClr val="3E4035"/>
                </a:solidFill>
                <a:latin typeface="Montserrat"/>
                <a:ea typeface="Montserrat"/>
                <a:cs typeface="Montserrat"/>
                <a:sym typeface="Montserrat"/>
              </a:rPr>
              <a:t> The boxes are "plates" representing replicates, which are repeated entities, In this case the title questions. </a:t>
            </a:r>
            <a:r>
              <a:rPr lang="en" sz="1000">
                <a:solidFill>
                  <a:srgbClr val="3E4035"/>
                </a:solidFill>
                <a:latin typeface="Montserrat"/>
                <a:ea typeface="Montserrat"/>
                <a:cs typeface="Montserrat"/>
                <a:sym typeface="Montserrat"/>
              </a:rPr>
              <a:t>The outer plate represents documents, while the inner plate represents the repeated word positions in a given document; each position is associated with a choice of topic and word. </a:t>
            </a:r>
            <a:endParaRPr sz="1000">
              <a:solidFill>
                <a:srgbClr val="3E4035"/>
              </a:solidFill>
              <a:latin typeface="Montserrat"/>
              <a:ea typeface="Montserrat"/>
              <a:cs typeface="Montserrat"/>
              <a:sym typeface="Montserrat"/>
            </a:endParaRPr>
          </a:p>
          <a:p>
            <a:pPr indent="0" lvl="0" marL="0" rtl="0" algn="l">
              <a:lnSpc>
                <a:spcPct val="115000"/>
              </a:lnSpc>
              <a:spcBef>
                <a:spcPts val="50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The variable names are defined as follows:</a:t>
            </a:r>
            <a:endParaRPr sz="1000">
              <a:solidFill>
                <a:srgbClr val="3E4035"/>
              </a:solidFill>
              <a:latin typeface="Montserrat"/>
              <a:ea typeface="Montserrat"/>
              <a:cs typeface="Montserrat"/>
              <a:sym typeface="Montserrat"/>
            </a:endParaRPr>
          </a:p>
          <a:p>
            <a:pPr indent="0" lvl="0" marL="215900" rtl="0" algn="l">
              <a:lnSpc>
                <a:spcPct val="115000"/>
              </a:lnSpc>
              <a:spcBef>
                <a:spcPts val="50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M denotes the number of documents</a:t>
            </a:r>
            <a:endParaRPr sz="1000">
              <a:solidFill>
                <a:srgbClr val="3E4035"/>
              </a:solidFill>
              <a:latin typeface="Montserrat"/>
              <a:ea typeface="Montserrat"/>
              <a:cs typeface="Montserrat"/>
              <a:sym typeface="Montserrat"/>
            </a:endParaRPr>
          </a:p>
          <a:p>
            <a:pPr indent="0" lvl="0" marL="215900" rtl="0" algn="l">
              <a:lnSpc>
                <a:spcPct val="115000"/>
              </a:lnSpc>
              <a:spcBef>
                <a:spcPts val="70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N is number of words in a given document </a:t>
            </a:r>
            <a:endParaRPr sz="1000">
              <a:solidFill>
                <a:srgbClr val="3E4035"/>
              </a:solidFill>
              <a:latin typeface="Montserrat"/>
              <a:ea typeface="Montserrat"/>
              <a:cs typeface="Montserrat"/>
              <a:sym typeface="Montserrat"/>
            </a:endParaRPr>
          </a:p>
          <a:p>
            <a:pPr indent="0" lvl="0" marL="215900" rtl="0" algn="l">
              <a:lnSpc>
                <a:spcPct val="115000"/>
              </a:lnSpc>
              <a:spcBef>
                <a:spcPts val="70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α is the parameter of the Dirichlet prior on the per-document topic distributions</a:t>
            </a:r>
            <a:endParaRPr sz="1000">
              <a:solidFill>
                <a:srgbClr val="3E4035"/>
              </a:solidFill>
              <a:latin typeface="Montserrat"/>
              <a:ea typeface="Montserrat"/>
              <a:cs typeface="Montserrat"/>
              <a:sym typeface="Montserrat"/>
            </a:endParaRPr>
          </a:p>
          <a:p>
            <a:pPr indent="0" lvl="0" marL="215900" rtl="0" algn="l">
              <a:lnSpc>
                <a:spcPct val="115000"/>
              </a:lnSpc>
              <a:spcBef>
                <a:spcPts val="70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β is the parameter of the Dirichlet prior on the per-topic word distribution</a:t>
            </a:r>
            <a:endParaRPr sz="1000">
              <a:solidFill>
                <a:srgbClr val="3E4035"/>
              </a:solidFill>
              <a:latin typeface="Montserrat"/>
              <a:ea typeface="Montserrat"/>
              <a:cs typeface="Montserrat"/>
              <a:sym typeface="Montserrat"/>
            </a:endParaRPr>
          </a:p>
          <a:p>
            <a:pPr indent="0" lvl="0" marL="0" rtl="0" algn="l">
              <a:spcBef>
                <a:spcPts val="700"/>
              </a:spcBef>
              <a:spcAft>
                <a:spcPts val="0"/>
              </a:spcAft>
              <a:buClr>
                <a:schemeClr val="dk1"/>
              </a:buClr>
              <a:buSzPts val="1100"/>
              <a:buFont typeface="Arial"/>
              <a:buNone/>
            </a:pPr>
            <a:r>
              <a:t/>
            </a:r>
            <a:endParaRPr sz="1000">
              <a:solidFill>
                <a:srgbClr val="3E4035"/>
              </a:solidFill>
              <a:latin typeface="Montserrat"/>
              <a:ea typeface="Montserrat"/>
              <a:cs typeface="Montserrat"/>
              <a:sym typeface="Montserrat"/>
            </a:endParaRPr>
          </a:p>
          <a:p>
            <a:pPr indent="0" lvl="0" marL="0" rtl="0" algn="l">
              <a:spcBef>
                <a:spcPts val="0"/>
              </a:spcBef>
              <a:spcAft>
                <a:spcPts val="0"/>
              </a:spcAft>
              <a:buNone/>
            </a:pPr>
            <a:r>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6b91f18f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6b91f18f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6b91f18f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6b91f18f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Learning decay=</a:t>
            </a:r>
            <a:r>
              <a:rPr lang="en" sz="1200">
                <a:solidFill>
                  <a:srgbClr val="212529"/>
                </a:solidFill>
                <a:highlight>
                  <a:srgbClr val="FFFFFF"/>
                </a:highlight>
                <a:latin typeface="Roboto"/>
                <a:ea typeface="Roboto"/>
                <a:cs typeface="Roboto"/>
                <a:sym typeface="Roboto"/>
              </a:rPr>
              <a:t>It is a parameter that control learning rate in the online learning method.</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6b91f18f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6b91f18f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2"/>
                </a:solidFill>
                <a:highlight>
                  <a:srgbClr val="FFFFFF"/>
                </a:highlight>
              </a:rPr>
              <a:t>Gensim</a:t>
            </a:r>
            <a:r>
              <a:rPr lang="en" sz="1050">
                <a:solidFill>
                  <a:srgbClr val="202122"/>
                </a:solidFill>
                <a:highlight>
                  <a:srgbClr val="FFFFFF"/>
                </a:highlight>
              </a:rPr>
              <a:t> is an </a:t>
            </a:r>
            <a:r>
              <a:rPr lang="en" sz="1050">
                <a:solidFill>
                  <a:srgbClr val="0B0080"/>
                </a:solidFill>
                <a:highlight>
                  <a:srgbClr val="FFFFFF"/>
                </a:highlight>
                <a:uFill>
                  <a:noFill/>
                </a:uFill>
                <a:hlinkClick r:id="rId2">
                  <a:extLst>
                    <a:ext uri="{A12FA001-AC4F-418D-AE19-62706E023703}">
                      <ahyp:hlinkClr val="tx"/>
                    </a:ext>
                  </a:extLst>
                </a:hlinkClick>
              </a:rPr>
              <a:t>open-source</a:t>
            </a:r>
            <a:r>
              <a:rPr lang="en" sz="1050">
                <a:solidFill>
                  <a:srgbClr val="202122"/>
                </a:solidFill>
                <a:highlight>
                  <a:srgbClr val="FFFFFF"/>
                </a:highlight>
              </a:rPr>
              <a:t> library for unsupervised </a:t>
            </a:r>
            <a:r>
              <a:rPr lang="en" sz="1050">
                <a:solidFill>
                  <a:srgbClr val="0B0080"/>
                </a:solidFill>
                <a:highlight>
                  <a:srgbClr val="FFFFFF"/>
                </a:highlight>
                <a:uFill>
                  <a:noFill/>
                </a:uFill>
                <a:hlinkClick r:id="rId3">
                  <a:extLst>
                    <a:ext uri="{A12FA001-AC4F-418D-AE19-62706E023703}">
                      <ahyp:hlinkClr val="tx"/>
                    </a:ext>
                  </a:extLst>
                </a:hlinkClick>
              </a:rPr>
              <a:t>topic modeling</a:t>
            </a:r>
            <a:r>
              <a:rPr lang="en" sz="1050">
                <a:solidFill>
                  <a:srgbClr val="202122"/>
                </a:solidFill>
                <a:highlight>
                  <a:srgbClr val="FFFFFF"/>
                </a:highlight>
              </a:rPr>
              <a:t> and </a:t>
            </a:r>
            <a:r>
              <a:rPr lang="en" sz="1050">
                <a:solidFill>
                  <a:srgbClr val="0B0080"/>
                </a:solidFill>
                <a:highlight>
                  <a:srgbClr val="FFFFFF"/>
                </a:highlight>
                <a:uFill>
                  <a:noFill/>
                </a:uFill>
                <a:hlinkClick r:id="rId4">
                  <a:extLst>
                    <a:ext uri="{A12FA001-AC4F-418D-AE19-62706E023703}">
                      <ahyp:hlinkClr val="tx"/>
                    </a:ext>
                  </a:extLst>
                </a:hlinkClick>
              </a:rPr>
              <a:t>natural language processing</a:t>
            </a:r>
            <a:r>
              <a:rPr lang="en" sz="1050">
                <a:solidFill>
                  <a:srgbClr val="202122"/>
                </a:solidFill>
                <a:highlight>
                  <a:srgbClr val="FFFFFF"/>
                </a:highlight>
              </a:rPr>
              <a:t>, using modern statistical </a:t>
            </a:r>
            <a:r>
              <a:rPr lang="en" sz="1050">
                <a:solidFill>
                  <a:srgbClr val="0B0080"/>
                </a:solidFill>
                <a:highlight>
                  <a:srgbClr val="FFFFFF"/>
                </a:highlight>
                <a:uFill>
                  <a:noFill/>
                </a:uFill>
                <a:hlinkClick r:id="rId5">
                  <a:extLst>
                    <a:ext uri="{A12FA001-AC4F-418D-AE19-62706E023703}">
                      <ahyp:hlinkClr val="tx"/>
                    </a:ext>
                  </a:extLst>
                </a:hlinkClick>
              </a:rPr>
              <a:t>machine learning</a:t>
            </a:r>
            <a:r>
              <a:rPr lang="en" sz="1050">
                <a:solidFill>
                  <a:srgbClr val="202122"/>
                </a:solidFill>
                <a:highlight>
                  <a:srgbClr val="FFFFFF"/>
                </a:highlight>
              </a:rPr>
              <a:t>.</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6b91f18f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6b91f18f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2"/>
                </a:solidFill>
                <a:highlight>
                  <a:srgbClr val="FFFFFF"/>
                </a:highlight>
              </a:rPr>
              <a:t>Gensim</a:t>
            </a:r>
            <a:r>
              <a:rPr lang="en" sz="1050">
                <a:solidFill>
                  <a:srgbClr val="202122"/>
                </a:solidFill>
                <a:highlight>
                  <a:srgbClr val="FFFFFF"/>
                </a:highlight>
              </a:rPr>
              <a:t> is an </a:t>
            </a:r>
            <a:r>
              <a:rPr lang="en" sz="1050">
                <a:solidFill>
                  <a:srgbClr val="0B0080"/>
                </a:solidFill>
                <a:highlight>
                  <a:srgbClr val="FFFFFF"/>
                </a:highlight>
                <a:uFill>
                  <a:noFill/>
                </a:uFill>
                <a:hlinkClick r:id="rId2">
                  <a:extLst>
                    <a:ext uri="{A12FA001-AC4F-418D-AE19-62706E023703}">
                      <ahyp:hlinkClr val="tx"/>
                    </a:ext>
                  </a:extLst>
                </a:hlinkClick>
              </a:rPr>
              <a:t>open-source</a:t>
            </a:r>
            <a:r>
              <a:rPr lang="en" sz="1050">
                <a:solidFill>
                  <a:srgbClr val="202122"/>
                </a:solidFill>
                <a:highlight>
                  <a:srgbClr val="FFFFFF"/>
                </a:highlight>
              </a:rPr>
              <a:t> library for unsupervised </a:t>
            </a:r>
            <a:r>
              <a:rPr lang="en" sz="1050">
                <a:solidFill>
                  <a:srgbClr val="0B0080"/>
                </a:solidFill>
                <a:highlight>
                  <a:srgbClr val="FFFFFF"/>
                </a:highlight>
                <a:uFill>
                  <a:noFill/>
                </a:uFill>
                <a:hlinkClick r:id="rId3">
                  <a:extLst>
                    <a:ext uri="{A12FA001-AC4F-418D-AE19-62706E023703}">
                      <ahyp:hlinkClr val="tx"/>
                    </a:ext>
                  </a:extLst>
                </a:hlinkClick>
              </a:rPr>
              <a:t>topic modeling</a:t>
            </a:r>
            <a:r>
              <a:rPr lang="en" sz="1050">
                <a:solidFill>
                  <a:srgbClr val="202122"/>
                </a:solidFill>
                <a:highlight>
                  <a:srgbClr val="FFFFFF"/>
                </a:highlight>
              </a:rPr>
              <a:t> and </a:t>
            </a:r>
            <a:r>
              <a:rPr lang="en" sz="1050">
                <a:solidFill>
                  <a:srgbClr val="0B0080"/>
                </a:solidFill>
                <a:highlight>
                  <a:srgbClr val="FFFFFF"/>
                </a:highlight>
                <a:uFill>
                  <a:noFill/>
                </a:uFill>
                <a:hlinkClick r:id="rId4">
                  <a:extLst>
                    <a:ext uri="{A12FA001-AC4F-418D-AE19-62706E023703}">
                      <ahyp:hlinkClr val="tx"/>
                    </a:ext>
                  </a:extLst>
                </a:hlinkClick>
              </a:rPr>
              <a:t>natural language processing</a:t>
            </a:r>
            <a:r>
              <a:rPr lang="en" sz="1050">
                <a:solidFill>
                  <a:srgbClr val="202122"/>
                </a:solidFill>
                <a:highlight>
                  <a:srgbClr val="FFFFFF"/>
                </a:highlight>
              </a:rPr>
              <a:t>, using modern statistical </a:t>
            </a:r>
            <a:r>
              <a:rPr lang="en" sz="1050">
                <a:solidFill>
                  <a:srgbClr val="0B0080"/>
                </a:solidFill>
                <a:highlight>
                  <a:srgbClr val="FFFFFF"/>
                </a:highlight>
                <a:uFill>
                  <a:noFill/>
                </a:uFill>
                <a:hlinkClick r:id="rId5">
                  <a:extLst>
                    <a:ext uri="{A12FA001-AC4F-418D-AE19-62706E023703}">
                      <ahyp:hlinkClr val="tx"/>
                    </a:ext>
                  </a:extLst>
                </a:hlinkClick>
              </a:rPr>
              <a:t>machine learning</a:t>
            </a:r>
            <a:r>
              <a:rPr lang="en" sz="1050">
                <a:solidFill>
                  <a:srgbClr val="202122"/>
                </a:solidFill>
                <a:highlight>
                  <a:srgbClr val="FFFFFF"/>
                </a:highlight>
              </a:rPr>
              <a:t>.</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6b91f18f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6b91f18f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2"/>
                </a:solidFill>
                <a:highlight>
                  <a:srgbClr val="FFFFFF"/>
                </a:highlight>
              </a:rPr>
              <a:t>Gensim</a:t>
            </a:r>
            <a:r>
              <a:rPr lang="en" sz="1050">
                <a:solidFill>
                  <a:srgbClr val="202122"/>
                </a:solidFill>
                <a:highlight>
                  <a:srgbClr val="FFFFFF"/>
                </a:highlight>
              </a:rPr>
              <a:t> is an </a:t>
            </a:r>
            <a:r>
              <a:rPr lang="en" sz="1050">
                <a:solidFill>
                  <a:srgbClr val="0B0080"/>
                </a:solidFill>
                <a:highlight>
                  <a:srgbClr val="FFFFFF"/>
                </a:highlight>
                <a:uFill>
                  <a:noFill/>
                </a:uFill>
                <a:hlinkClick r:id="rId2">
                  <a:extLst>
                    <a:ext uri="{A12FA001-AC4F-418D-AE19-62706E023703}">
                      <ahyp:hlinkClr val="tx"/>
                    </a:ext>
                  </a:extLst>
                </a:hlinkClick>
              </a:rPr>
              <a:t>open-source</a:t>
            </a:r>
            <a:r>
              <a:rPr lang="en" sz="1050">
                <a:solidFill>
                  <a:srgbClr val="202122"/>
                </a:solidFill>
                <a:highlight>
                  <a:srgbClr val="FFFFFF"/>
                </a:highlight>
              </a:rPr>
              <a:t> library for unsupervised </a:t>
            </a:r>
            <a:r>
              <a:rPr lang="en" sz="1050">
                <a:solidFill>
                  <a:srgbClr val="0B0080"/>
                </a:solidFill>
                <a:highlight>
                  <a:srgbClr val="FFFFFF"/>
                </a:highlight>
                <a:uFill>
                  <a:noFill/>
                </a:uFill>
                <a:hlinkClick r:id="rId3">
                  <a:extLst>
                    <a:ext uri="{A12FA001-AC4F-418D-AE19-62706E023703}">
                      <ahyp:hlinkClr val="tx"/>
                    </a:ext>
                  </a:extLst>
                </a:hlinkClick>
              </a:rPr>
              <a:t>topic modeling</a:t>
            </a:r>
            <a:r>
              <a:rPr lang="en" sz="1050">
                <a:solidFill>
                  <a:srgbClr val="202122"/>
                </a:solidFill>
                <a:highlight>
                  <a:srgbClr val="FFFFFF"/>
                </a:highlight>
              </a:rPr>
              <a:t> and </a:t>
            </a:r>
            <a:r>
              <a:rPr lang="en" sz="1050">
                <a:solidFill>
                  <a:srgbClr val="0B0080"/>
                </a:solidFill>
                <a:highlight>
                  <a:srgbClr val="FFFFFF"/>
                </a:highlight>
                <a:uFill>
                  <a:noFill/>
                </a:uFill>
                <a:hlinkClick r:id="rId4">
                  <a:extLst>
                    <a:ext uri="{A12FA001-AC4F-418D-AE19-62706E023703}">
                      <ahyp:hlinkClr val="tx"/>
                    </a:ext>
                  </a:extLst>
                </a:hlinkClick>
              </a:rPr>
              <a:t>natural language processing</a:t>
            </a:r>
            <a:r>
              <a:rPr lang="en" sz="1050">
                <a:solidFill>
                  <a:srgbClr val="202122"/>
                </a:solidFill>
                <a:highlight>
                  <a:srgbClr val="FFFFFF"/>
                </a:highlight>
              </a:rPr>
              <a:t>, using modern statistical </a:t>
            </a:r>
            <a:r>
              <a:rPr lang="en" sz="1050">
                <a:solidFill>
                  <a:srgbClr val="0B0080"/>
                </a:solidFill>
                <a:highlight>
                  <a:srgbClr val="FFFFFF"/>
                </a:highlight>
                <a:uFill>
                  <a:noFill/>
                </a:uFill>
                <a:hlinkClick r:id="rId5">
                  <a:extLst>
                    <a:ext uri="{A12FA001-AC4F-418D-AE19-62706E023703}">
                      <ahyp:hlinkClr val="tx"/>
                    </a:ext>
                  </a:extLst>
                </a:hlinkClick>
              </a:rPr>
              <a:t>machine learning</a:t>
            </a:r>
            <a:r>
              <a:rPr lang="en" sz="1050">
                <a:solidFill>
                  <a:srgbClr val="202122"/>
                </a:solidFill>
                <a:highlight>
                  <a:srgbClr val="FFFFFF"/>
                </a:highlight>
              </a:rPr>
              <a:t>.</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8e1ad7fe7_1_24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8e1ad7fe7_1_24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6b91f18f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6b91f18f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202122"/>
                </a:solidFill>
                <a:highlight>
                  <a:srgbClr val="FFFFFF"/>
                </a:highlight>
              </a:rPr>
              <a:t>Gensim</a:t>
            </a:r>
            <a:r>
              <a:rPr lang="en" sz="1050">
                <a:solidFill>
                  <a:srgbClr val="202122"/>
                </a:solidFill>
                <a:highlight>
                  <a:srgbClr val="FFFFFF"/>
                </a:highlight>
              </a:rPr>
              <a:t> is an </a:t>
            </a:r>
            <a:r>
              <a:rPr lang="en" sz="1050">
                <a:solidFill>
                  <a:srgbClr val="0B0080"/>
                </a:solidFill>
                <a:highlight>
                  <a:srgbClr val="FFFFFF"/>
                </a:highlight>
                <a:uFill>
                  <a:noFill/>
                </a:uFill>
                <a:hlinkClick r:id="rId2">
                  <a:extLst>
                    <a:ext uri="{A12FA001-AC4F-418D-AE19-62706E023703}">
                      <ahyp:hlinkClr val="tx"/>
                    </a:ext>
                  </a:extLst>
                </a:hlinkClick>
              </a:rPr>
              <a:t>open-source</a:t>
            </a:r>
            <a:r>
              <a:rPr lang="en" sz="1050">
                <a:solidFill>
                  <a:srgbClr val="202122"/>
                </a:solidFill>
                <a:highlight>
                  <a:srgbClr val="FFFFFF"/>
                </a:highlight>
              </a:rPr>
              <a:t> library for unsupervised </a:t>
            </a:r>
            <a:r>
              <a:rPr lang="en" sz="1050">
                <a:solidFill>
                  <a:srgbClr val="0B0080"/>
                </a:solidFill>
                <a:highlight>
                  <a:srgbClr val="FFFFFF"/>
                </a:highlight>
                <a:uFill>
                  <a:noFill/>
                </a:uFill>
                <a:hlinkClick r:id="rId3">
                  <a:extLst>
                    <a:ext uri="{A12FA001-AC4F-418D-AE19-62706E023703}">
                      <ahyp:hlinkClr val="tx"/>
                    </a:ext>
                  </a:extLst>
                </a:hlinkClick>
              </a:rPr>
              <a:t>topic modeling</a:t>
            </a:r>
            <a:r>
              <a:rPr lang="en" sz="1050">
                <a:solidFill>
                  <a:srgbClr val="202122"/>
                </a:solidFill>
                <a:highlight>
                  <a:srgbClr val="FFFFFF"/>
                </a:highlight>
              </a:rPr>
              <a:t> and </a:t>
            </a:r>
            <a:r>
              <a:rPr lang="en" sz="1050">
                <a:solidFill>
                  <a:srgbClr val="0B0080"/>
                </a:solidFill>
                <a:highlight>
                  <a:srgbClr val="FFFFFF"/>
                </a:highlight>
                <a:uFill>
                  <a:noFill/>
                </a:uFill>
                <a:hlinkClick r:id="rId4">
                  <a:extLst>
                    <a:ext uri="{A12FA001-AC4F-418D-AE19-62706E023703}">
                      <ahyp:hlinkClr val="tx"/>
                    </a:ext>
                  </a:extLst>
                </a:hlinkClick>
              </a:rPr>
              <a:t>natural language processing</a:t>
            </a:r>
            <a:r>
              <a:rPr lang="en" sz="1050">
                <a:solidFill>
                  <a:srgbClr val="202122"/>
                </a:solidFill>
                <a:highlight>
                  <a:srgbClr val="FFFFFF"/>
                </a:highlight>
              </a:rPr>
              <a:t>, using modern statistical </a:t>
            </a:r>
            <a:r>
              <a:rPr lang="en" sz="1050">
                <a:solidFill>
                  <a:srgbClr val="0B0080"/>
                </a:solidFill>
                <a:highlight>
                  <a:srgbClr val="FFFFFF"/>
                </a:highlight>
                <a:uFill>
                  <a:noFill/>
                </a:uFill>
                <a:hlinkClick r:id="rId5">
                  <a:extLst>
                    <a:ext uri="{A12FA001-AC4F-418D-AE19-62706E023703}">
                      <ahyp:hlinkClr val="tx"/>
                    </a:ext>
                  </a:extLst>
                </a:hlinkClick>
              </a:rPr>
              <a:t>machine learning</a:t>
            </a:r>
            <a:r>
              <a:rPr lang="en" sz="1050">
                <a:solidFill>
                  <a:srgbClr val="202122"/>
                </a:solidFill>
                <a:highlight>
                  <a:srgbClr val="FFFFFF"/>
                </a:highlight>
              </a:rPr>
              <a:t>.</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6b91f18f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6b91f18f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988948c8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988948c82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6b91f18f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6b91f18f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We can see that most answers average around 200 words, 13 sentences</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6b91f18f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6b91f18f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6b91f18f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6b91f18f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00">
                <a:solidFill>
                  <a:srgbClr val="3E4035"/>
                </a:solidFill>
                <a:latin typeface="Montserrat"/>
                <a:ea typeface="Montserrat"/>
                <a:cs typeface="Montserrat"/>
                <a:sym typeface="Montserrat"/>
              </a:rPr>
              <a:t>Cosine similarity is a measure of similarity between two non-zero vectors of an inner product space that measures the cosine of the angle between them. Since we will be representing our sentences as the bunch of vectors, we can use it to find the similarity among sentences. It measures the cosine of the angle between vectors. Angle will be 0 if sentences are similar.</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6b91f18ff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6b91f18ff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6b91f18f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6b91f18f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We can see that most answers average around 25</a:t>
            </a:r>
            <a:endParaRPr sz="10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6b91f18f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6b91f18f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6b91f18f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6b91f18f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6b91f1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6b91f1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8bf18cb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8bf18cb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8bf18cbd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8bf18cbd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8bf18cb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8bf18cb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In machine learning, the perceptron is an algorithm for supervised learning of binary classifiers. A binary classifier is a function which can decide whether or not an input, represented by a vector of numbers, belongs to some specific class</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D5156"/>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6b91f18ff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6b91f18ff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96b91f18f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96b91f18f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6b91f18ff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6b91f18ff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6b91f18f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6b91f18f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6b91f18f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6b91f18f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6b91f18f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6b91f18f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6b91f18f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6b91f18f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8b695c4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8b695c4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8b695c43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8b695c43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988948c82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988948c82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8e1ad7c8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8e1ad7c8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988948c82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988948c82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6b91f18f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6b91f18f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6b91f18f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6b91f18f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rot="-5400000">
            <a:off x="2393085" y="-1611750"/>
            <a:ext cx="6229200" cy="72813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flipH="1">
            <a:off x="1590865" y="-1085850"/>
            <a:ext cx="7281300" cy="6229200"/>
          </a:xfrm>
          <a:prstGeom prst="straightConnector1">
            <a:avLst/>
          </a:prstGeom>
          <a:noFill/>
          <a:ln cap="flat" cmpd="sng" w="9525">
            <a:solidFill>
              <a:schemeClr val="accent4"/>
            </a:solidFill>
            <a:prstDash val="solid"/>
            <a:round/>
            <a:headEnd len="med" w="med" type="none"/>
            <a:tailEnd len="med" w="med" type="none"/>
          </a:ln>
        </p:spPr>
      </p:cxnSp>
      <p:sp>
        <p:nvSpPr>
          <p:cNvPr id="11" name="Google Shape;11;p2"/>
          <p:cNvSpPr/>
          <p:nvPr/>
        </p:nvSpPr>
        <p:spPr>
          <a:xfrm rot="5400000">
            <a:off x="28124" y="-39750"/>
            <a:ext cx="1557900" cy="16140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flipH="1" rot="10800000">
            <a:off x="10425" y="-11700"/>
            <a:ext cx="1703100" cy="1650000"/>
          </a:xfrm>
          <a:prstGeom prst="straightConnector1">
            <a:avLst/>
          </a:prstGeom>
          <a:noFill/>
          <a:ln cap="flat" cmpd="sng" w="9525">
            <a:solidFill>
              <a:schemeClr val="accent4"/>
            </a:solidFill>
            <a:prstDash val="solid"/>
            <a:round/>
            <a:headEnd len="med" w="med" type="none"/>
            <a:tailEnd len="med" w="med" type="none"/>
          </a:ln>
        </p:spPr>
      </p:cxnSp>
      <p:sp>
        <p:nvSpPr>
          <p:cNvPr id="13" name="Google Shape;13;p2"/>
          <p:cNvSpPr txBox="1"/>
          <p:nvPr>
            <p:ph idx="1" type="subTitle"/>
          </p:nvPr>
        </p:nvSpPr>
        <p:spPr>
          <a:xfrm>
            <a:off x="4894250" y="4179450"/>
            <a:ext cx="3633600" cy="784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p:txBody>
      </p:sp>
      <p:sp>
        <p:nvSpPr>
          <p:cNvPr id="14" name="Google Shape;14;p2"/>
          <p:cNvSpPr txBox="1"/>
          <p:nvPr>
            <p:ph type="title"/>
          </p:nvPr>
        </p:nvSpPr>
        <p:spPr>
          <a:xfrm>
            <a:off x="4419825" y="2068625"/>
            <a:ext cx="4108200" cy="2355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5000"/>
            </a:lvl1pPr>
            <a:lvl2pPr lvl="1" rtl="0">
              <a:spcBef>
                <a:spcPts val="0"/>
              </a:spcBef>
              <a:spcAft>
                <a:spcPts val="0"/>
              </a:spcAft>
              <a:buNone/>
              <a:defRPr sz="5000">
                <a:latin typeface="Montserrat"/>
                <a:ea typeface="Montserrat"/>
                <a:cs typeface="Montserrat"/>
                <a:sym typeface="Montserrat"/>
              </a:defRPr>
            </a:lvl2pPr>
            <a:lvl3pPr lvl="2" rtl="0">
              <a:spcBef>
                <a:spcPts val="0"/>
              </a:spcBef>
              <a:spcAft>
                <a:spcPts val="0"/>
              </a:spcAft>
              <a:buNone/>
              <a:defRPr sz="5000">
                <a:latin typeface="Montserrat"/>
                <a:ea typeface="Montserrat"/>
                <a:cs typeface="Montserrat"/>
                <a:sym typeface="Montserrat"/>
              </a:defRPr>
            </a:lvl3pPr>
            <a:lvl4pPr lvl="3" rtl="0">
              <a:spcBef>
                <a:spcPts val="0"/>
              </a:spcBef>
              <a:spcAft>
                <a:spcPts val="0"/>
              </a:spcAft>
              <a:buNone/>
              <a:defRPr sz="5000">
                <a:latin typeface="Montserrat"/>
                <a:ea typeface="Montserrat"/>
                <a:cs typeface="Montserrat"/>
                <a:sym typeface="Montserrat"/>
              </a:defRPr>
            </a:lvl4pPr>
            <a:lvl5pPr lvl="4" rtl="0">
              <a:spcBef>
                <a:spcPts val="0"/>
              </a:spcBef>
              <a:spcAft>
                <a:spcPts val="0"/>
              </a:spcAft>
              <a:buNone/>
              <a:defRPr sz="5000">
                <a:latin typeface="Montserrat"/>
                <a:ea typeface="Montserrat"/>
                <a:cs typeface="Montserrat"/>
                <a:sym typeface="Montserrat"/>
              </a:defRPr>
            </a:lvl5pPr>
            <a:lvl6pPr lvl="5" rtl="0">
              <a:spcBef>
                <a:spcPts val="0"/>
              </a:spcBef>
              <a:spcAft>
                <a:spcPts val="0"/>
              </a:spcAft>
              <a:buNone/>
              <a:defRPr sz="5000">
                <a:latin typeface="Montserrat"/>
                <a:ea typeface="Montserrat"/>
                <a:cs typeface="Montserrat"/>
                <a:sym typeface="Montserrat"/>
              </a:defRPr>
            </a:lvl6pPr>
            <a:lvl7pPr lvl="6" rtl="0">
              <a:spcBef>
                <a:spcPts val="0"/>
              </a:spcBef>
              <a:spcAft>
                <a:spcPts val="0"/>
              </a:spcAft>
              <a:buNone/>
              <a:defRPr sz="5000">
                <a:latin typeface="Montserrat"/>
                <a:ea typeface="Montserrat"/>
                <a:cs typeface="Montserrat"/>
                <a:sym typeface="Montserrat"/>
              </a:defRPr>
            </a:lvl7pPr>
            <a:lvl8pPr lvl="7" rtl="0">
              <a:spcBef>
                <a:spcPts val="0"/>
              </a:spcBef>
              <a:spcAft>
                <a:spcPts val="0"/>
              </a:spcAft>
              <a:buNone/>
              <a:defRPr sz="5000">
                <a:latin typeface="Montserrat"/>
                <a:ea typeface="Montserrat"/>
                <a:cs typeface="Montserrat"/>
                <a:sym typeface="Montserrat"/>
              </a:defRPr>
            </a:lvl8pPr>
            <a:lvl9pPr lvl="8" rtl="0">
              <a:spcBef>
                <a:spcPts val="0"/>
              </a:spcBef>
              <a:spcAft>
                <a:spcPts val="0"/>
              </a:spcAft>
              <a:buNone/>
              <a:defRPr sz="5000">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p:nvPr/>
        </p:nvSpPr>
        <p:spPr>
          <a:xfrm>
            <a:off x="713450" y="1408650"/>
            <a:ext cx="7698900" cy="2326200"/>
          </a:xfrm>
          <a:prstGeom prst="snip1Rect">
            <a:avLst>
              <a:gd fmla="val 16667" name="adj"/>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txBox="1"/>
          <p:nvPr>
            <p:ph hasCustomPrompt="1" type="title"/>
          </p:nvPr>
        </p:nvSpPr>
        <p:spPr>
          <a:xfrm>
            <a:off x="713225" y="2276675"/>
            <a:ext cx="7698900" cy="102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6500"/>
              <a:buFont typeface="Montserrat"/>
              <a:buNone/>
              <a:defRPr b="1" sz="6500">
                <a:solidFill>
                  <a:schemeClr val="accent3"/>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 name="Google Shape;45;p11"/>
          <p:cNvSpPr txBox="1"/>
          <p:nvPr>
            <p:ph idx="1" type="body"/>
          </p:nvPr>
        </p:nvSpPr>
        <p:spPr>
          <a:xfrm>
            <a:off x="713450" y="3228425"/>
            <a:ext cx="7698900" cy="1443300"/>
          </a:xfrm>
          <a:prstGeom prst="rect">
            <a:avLst/>
          </a:prstGeom>
        </p:spPr>
        <p:txBody>
          <a:bodyPr anchorCtr="0" anchor="t" bIns="91425" lIns="91425" spcFirstLastPara="1" rIns="91425" wrap="square" tIns="91425">
            <a:noAutofit/>
          </a:bodyPr>
          <a:lstStyle>
            <a:lvl1pPr indent="-361950" lvl="0" marL="457200" rtl="0" algn="ctr">
              <a:spcBef>
                <a:spcPts val="0"/>
              </a:spcBef>
              <a:spcAft>
                <a:spcPts val="0"/>
              </a:spcAft>
              <a:buClr>
                <a:schemeClr val="accent3"/>
              </a:buClr>
              <a:buSzPts val="2100"/>
              <a:buChar char="●"/>
              <a:defRPr sz="2100">
                <a:solidFill>
                  <a:schemeClr val="accent3"/>
                </a:solidFill>
              </a:defRPr>
            </a:lvl1pPr>
            <a:lvl2pPr indent="-374650" lvl="1" marL="914400" rtl="0" algn="ctr">
              <a:spcBef>
                <a:spcPts val="1600"/>
              </a:spcBef>
              <a:spcAft>
                <a:spcPts val="0"/>
              </a:spcAft>
              <a:buClr>
                <a:schemeClr val="accent2"/>
              </a:buClr>
              <a:buSzPts val="2300"/>
              <a:buChar char="○"/>
              <a:defRPr sz="2300">
                <a:solidFill>
                  <a:schemeClr val="accent2"/>
                </a:solidFill>
              </a:defRPr>
            </a:lvl2pPr>
            <a:lvl3pPr indent="-361950" lvl="2" marL="1371600" rtl="0" algn="ctr">
              <a:spcBef>
                <a:spcPts val="1600"/>
              </a:spcBef>
              <a:spcAft>
                <a:spcPts val="0"/>
              </a:spcAft>
              <a:buClr>
                <a:schemeClr val="accent2"/>
              </a:buClr>
              <a:buSzPts val="2100"/>
              <a:buChar char="■"/>
              <a:defRPr sz="2100">
                <a:solidFill>
                  <a:schemeClr val="accent2"/>
                </a:solidFill>
              </a:defRPr>
            </a:lvl3pPr>
            <a:lvl4pPr indent="-361950" lvl="3" marL="1828800" rtl="0" algn="ctr">
              <a:spcBef>
                <a:spcPts val="1600"/>
              </a:spcBef>
              <a:spcAft>
                <a:spcPts val="0"/>
              </a:spcAft>
              <a:buClr>
                <a:schemeClr val="accent2"/>
              </a:buClr>
              <a:buSzPts val="2100"/>
              <a:buChar char="●"/>
              <a:defRPr sz="2100">
                <a:solidFill>
                  <a:schemeClr val="accent2"/>
                </a:solidFill>
              </a:defRPr>
            </a:lvl4pPr>
            <a:lvl5pPr indent="-361950" lvl="4" marL="2286000" rtl="0" algn="ctr">
              <a:spcBef>
                <a:spcPts val="1600"/>
              </a:spcBef>
              <a:spcAft>
                <a:spcPts val="0"/>
              </a:spcAft>
              <a:buClr>
                <a:schemeClr val="accent2"/>
              </a:buClr>
              <a:buSzPts val="2100"/>
              <a:buChar char="○"/>
              <a:defRPr sz="2100">
                <a:solidFill>
                  <a:schemeClr val="accent2"/>
                </a:solidFill>
              </a:defRPr>
            </a:lvl5pPr>
            <a:lvl6pPr indent="-361950" lvl="5" marL="2743200" rtl="0" algn="ctr">
              <a:spcBef>
                <a:spcPts val="1600"/>
              </a:spcBef>
              <a:spcAft>
                <a:spcPts val="0"/>
              </a:spcAft>
              <a:buClr>
                <a:schemeClr val="accent2"/>
              </a:buClr>
              <a:buSzPts val="2100"/>
              <a:buChar char="■"/>
              <a:defRPr sz="2100">
                <a:solidFill>
                  <a:schemeClr val="accent2"/>
                </a:solidFill>
              </a:defRPr>
            </a:lvl6pPr>
            <a:lvl7pPr indent="-361950" lvl="6" marL="3200400" rtl="0" algn="ctr">
              <a:spcBef>
                <a:spcPts val="1600"/>
              </a:spcBef>
              <a:spcAft>
                <a:spcPts val="0"/>
              </a:spcAft>
              <a:buClr>
                <a:schemeClr val="accent2"/>
              </a:buClr>
              <a:buSzPts val="2100"/>
              <a:buChar char="●"/>
              <a:defRPr sz="2100">
                <a:solidFill>
                  <a:schemeClr val="accent2"/>
                </a:solidFill>
              </a:defRPr>
            </a:lvl7pPr>
            <a:lvl8pPr indent="-361950" lvl="7" marL="3657600" rtl="0" algn="ctr">
              <a:spcBef>
                <a:spcPts val="1600"/>
              </a:spcBef>
              <a:spcAft>
                <a:spcPts val="0"/>
              </a:spcAft>
              <a:buClr>
                <a:schemeClr val="accent2"/>
              </a:buClr>
              <a:buSzPts val="2100"/>
              <a:buChar char="○"/>
              <a:defRPr sz="2100">
                <a:solidFill>
                  <a:schemeClr val="accent2"/>
                </a:solidFill>
              </a:defRPr>
            </a:lvl8pPr>
            <a:lvl9pPr indent="-361950" lvl="8" marL="4114800" rtl="0" algn="ctr">
              <a:spcBef>
                <a:spcPts val="1600"/>
              </a:spcBef>
              <a:spcAft>
                <a:spcPts val="1600"/>
              </a:spcAft>
              <a:buClr>
                <a:schemeClr val="accent2"/>
              </a:buClr>
              <a:buSzPts val="2100"/>
              <a:buChar char="■"/>
              <a:defRPr sz="2100">
                <a:solidFill>
                  <a:schemeClr val="accen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ONE_COLUMN_TEXT_2">
    <p:bg>
      <p:bgPr>
        <a:solidFill>
          <a:schemeClr val="accent3"/>
        </a:solidFill>
      </p:bgPr>
    </p:bg>
    <p:spTree>
      <p:nvGrpSpPr>
        <p:cNvPr id="47" name="Shape 47"/>
        <p:cNvGrpSpPr/>
        <p:nvPr/>
      </p:nvGrpSpPr>
      <p:grpSpPr>
        <a:xfrm>
          <a:off x="0" y="0"/>
          <a:ext cx="0" cy="0"/>
          <a:chOff x="0" y="0"/>
          <a:chExt cx="0" cy="0"/>
        </a:xfrm>
      </p:grpSpPr>
      <p:sp>
        <p:nvSpPr>
          <p:cNvPr id="48" name="Google Shape;48;p13"/>
          <p:cNvSpPr txBox="1"/>
          <p:nvPr>
            <p:ph idx="1" type="subTitle"/>
          </p:nvPr>
        </p:nvSpPr>
        <p:spPr>
          <a:xfrm>
            <a:off x="4504500" y="3160525"/>
            <a:ext cx="4001400" cy="143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9" name="Google Shape;49;p13"/>
          <p:cNvSpPr txBox="1"/>
          <p:nvPr>
            <p:ph type="title"/>
          </p:nvPr>
        </p:nvSpPr>
        <p:spPr>
          <a:xfrm>
            <a:off x="4893975" y="1843025"/>
            <a:ext cx="3612000" cy="1295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extLst>
    <p:ext uri="{DCECCB84-F9BA-43D5-87BE-67443E8EF086}">
      <p15:sldGuideLst>
        <p15:guide id="1" pos="576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ONE_COLUMN_TEXT_1_1_1">
    <p:bg>
      <p:bgPr>
        <a:solidFill>
          <a:schemeClr val="accent3"/>
        </a:solidFill>
      </p:bgPr>
    </p:bg>
    <p:spTree>
      <p:nvGrpSpPr>
        <p:cNvPr id="50" name="Shape 50"/>
        <p:cNvGrpSpPr/>
        <p:nvPr/>
      </p:nvGrpSpPr>
      <p:grpSpPr>
        <a:xfrm>
          <a:off x="0" y="0"/>
          <a:ext cx="0" cy="0"/>
          <a:chOff x="0" y="0"/>
          <a:chExt cx="0" cy="0"/>
        </a:xfrm>
      </p:grpSpPr>
      <p:sp>
        <p:nvSpPr>
          <p:cNvPr id="51" name="Google Shape;51;p14"/>
          <p:cNvSpPr txBox="1"/>
          <p:nvPr>
            <p:ph idx="1" type="subTitle"/>
          </p:nvPr>
        </p:nvSpPr>
        <p:spPr>
          <a:xfrm>
            <a:off x="617975" y="1137450"/>
            <a:ext cx="3495900" cy="403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900"/>
              <a:buNone/>
              <a:defRPr sz="9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2" name="Google Shape;52;p14"/>
          <p:cNvSpPr txBox="1"/>
          <p:nvPr>
            <p:ph type="title"/>
          </p:nvPr>
        </p:nvSpPr>
        <p:spPr>
          <a:xfrm>
            <a:off x="617975" y="362203"/>
            <a:ext cx="3915000" cy="104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3" name="Google Shape;53;p14"/>
          <p:cNvSpPr txBox="1"/>
          <p:nvPr>
            <p:ph idx="2" type="subTitle"/>
          </p:nvPr>
        </p:nvSpPr>
        <p:spPr>
          <a:xfrm>
            <a:off x="4113875" y="1137450"/>
            <a:ext cx="2408700" cy="384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900"/>
              <a:buNone/>
              <a:defRPr sz="9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4" name="Google Shape;54;p14"/>
          <p:cNvSpPr/>
          <p:nvPr/>
        </p:nvSpPr>
        <p:spPr>
          <a:xfrm>
            <a:off x="7209775" y="6400"/>
            <a:ext cx="1934100" cy="51435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chemeClr val="accent3"/>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bg>
      <p:bgPr>
        <a:solidFill>
          <a:schemeClr val="accent3"/>
        </a:solid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722550" y="362097"/>
            <a:ext cx="7698900" cy="47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 name="Google Shape;58;p16"/>
          <p:cNvSpPr txBox="1"/>
          <p:nvPr>
            <p:ph idx="1" type="subTitle"/>
          </p:nvPr>
        </p:nvSpPr>
        <p:spPr>
          <a:xfrm>
            <a:off x="722700"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16"/>
          <p:cNvSpPr txBox="1"/>
          <p:nvPr>
            <p:ph idx="2" type="ctrTitle"/>
          </p:nvPr>
        </p:nvSpPr>
        <p:spPr>
          <a:xfrm>
            <a:off x="722650" y="2769550"/>
            <a:ext cx="2094900" cy="478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0" name="Google Shape;60;p16"/>
          <p:cNvSpPr txBox="1"/>
          <p:nvPr>
            <p:ph idx="3" type="subTitle"/>
          </p:nvPr>
        </p:nvSpPr>
        <p:spPr>
          <a:xfrm>
            <a:off x="3524550"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16"/>
          <p:cNvSpPr txBox="1"/>
          <p:nvPr>
            <p:ph idx="4" type="ctrTitle"/>
          </p:nvPr>
        </p:nvSpPr>
        <p:spPr>
          <a:xfrm>
            <a:off x="3524550" y="2780692"/>
            <a:ext cx="2094900" cy="467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2" name="Google Shape;62;p16"/>
          <p:cNvSpPr txBox="1"/>
          <p:nvPr>
            <p:ph idx="5" type="subTitle"/>
          </p:nvPr>
        </p:nvSpPr>
        <p:spPr>
          <a:xfrm>
            <a:off x="6326513"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3" name="Google Shape;63;p16"/>
          <p:cNvSpPr txBox="1"/>
          <p:nvPr>
            <p:ph idx="6" type="ctrTitle"/>
          </p:nvPr>
        </p:nvSpPr>
        <p:spPr>
          <a:xfrm>
            <a:off x="6326450" y="2780692"/>
            <a:ext cx="2094900" cy="467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2">
    <p:bg>
      <p:bgPr>
        <a:solidFill>
          <a:schemeClr val="accent3"/>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720150" y="362130"/>
            <a:ext cx="76989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 name="Google Shape;66;p17"/>
          <p:cNvSpPr txBox="1"/>
          <p:nvPr>
            <p:ph idx="1" type="subTitle"/>
          </p:nvPr>
        </p:nvSpPr>
        <p:spPr>
          <a:xfrm>
            <a:off x="611400" y="3870389"/>
            <a:ext cx="2268000" cy="7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7" name="Google Shape;67;p17"/>
          <p:cNvSpPr txBox="1"/>
          <p:nvPr>
            <p:ph idx="2" type="ctrTitle"/>
          </p:nvPr>
        </p:nvSpPr>
        <p:spPr>
          <a:xfrm>
            <a:off x="611400" y="3607089"/>
            <a:ext cx="2183700" cy="415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7"/>
          <p:cNvSpPr txBox="1"/>
          <p:nvPr>
            <p:ph idx="3" type="subTitle"/>
          </p:nvPr>
        </p:nvSpPr>
        <p:spPr>
          <a:xfrm>
            <a:off x="6259800" y="3881889"/>
            <a:ext cx="2268000" cy="78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7"/>
          <p:cNvSpPr txBox="1"/>
          <p:nvPr>
            <p:ph idx="4" type="ctrTitle"/>
          </p:nvPr>
        </p:nvSpPr>
        <p:spPr>
          <a:xfrm>
            <a:off x="6259800" y="3618589"/>
            <a:ext cx="2268000" cy="415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7"/>
          <p:cNvSpPr txBox="1"/>
          <p:nvPr>
            <p:ph idx="5" type="subTitle"/>
          </p:nvPr>
        </p:nvSpPr>
        <p:spPr>
          <a:xfrm>
            <a:off x="3435600" y="3881839"/>
            <a:ext cx="2268000" cy="6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 name="Google Shape;71;p17"/>
          <p:cNvSpPr txBox="1"/>
          <p:nvPr>
            <p:ph idx="6" type="ctrTitle"/>
          </p:nvPr>
        </p:nvSpPr>
        <p:spPr>
          <a:xfrm>
            <a:off x="3435600" y="3618589"/>
            <a:ext cx="2268000" cy="415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 name="Google Shape;72;p17"/>
          <p:cNvSpPr txBox="1"/>
          <p:nvPr>
            <p:ph idx="7" type="subTitle"/>
          </p:nvPr>
        </p:nvSpPr>
        <p:spPr>
          <a:xfrm>
            <a:off x="611400" y="1998975"/>
            <a:ext cx="2268000" cy="786600"/>
          </a:xfrm>
          <a:prstGeom prst="rect">
            <a:avLst/>
          </a:prstGeom>
        </p:spPr>
        <p:txBody>
          <a:bodyPr anchorCtr="0" anchor="t" bIns="91425" lIns="91425" spcFirstLastPara="1" rIns="231450"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3" name="Google Shape;73;p17"/>
          <p:cNvSpPr txBox="1"/>
          <p:nvPr>
            <p:ph idx="8" type="ctrTitle"/>
          </p:nvPr>
        </p:nvSpPr>
        <p:spPr>
          <a:xfrm>
            <a:off x="611400" y="1735750"/>
            <a:ext cx="2268000" cy="415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4" name="Google Shape;74;p17"/>
          <p:cNvSpPr txBox="1"/>
          <p:nvPr>
            <p:ph idx="9" type="subTitle"/>
          </p:nvPr>
        </p:nvSpPr>
        <p:spPr>
          <a:xfrm>
            <a:off x="6259800" y="1998925"/>
            <a:ext cx="2268000" cy="69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5" name="Google Shape;75;p17"/>
          <p:cNvSpPr txBox="1"/>
          <p:nvPr>
            <p:ph idx="13" type="ctrTitle"/>
          </p:nvPr>
        </p:nvSpPr>
        <p:spPr>
          <a:xfrm>
            <a:off x="6259800" y="1735625"/>
            <a:ext cx="2268000" cy="415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6" name="Google Shape;76;p17"/>
          <p:cNvSpPr txBox="1"/>
          <p:nvPr>
            <p:ph idx="14" type="subTitle"/>
          </p:nvPr>
        </p:nvSpPr>
        <p:spPr>
          <a:xfrm>
            <a:off x="3435600" y="1998925"/>
            <a:ext cx="2268000" cy="6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7" name="Google Shape;77;p17"/>
          <p:cNvSpPr txBox="1"/>
          <p:nvPr>
            <p:ph idx="15" type="ctrTitle"/>
          </p:nvPr>
        </p:nvSpPr>
        <p:spPr>
          <a:xfrm>
            <a:off x="3435600" y="1735750"/>
            <a:ext cx="2268000" cy="415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_1">
    <p:bg>
      <p:bgPr>
        <a:solidFill>
          <a:schemeClr val="accent3"/>
        </a:solidFill>
      </p:bgPr>
    </p:bg>
    <p:spTree>
      <p:nvGrpSpPr>
        <p:cNvPr id="78" name="Shape 78"/>
        <p:cNvGrpSpPr/>
        <p:nvPr/>
      </p:nvGrpSpPr>
      <p:grpSpPr>
        <a:xfrm>
          <a:off x="0" y="0"/>
          <a:ext cx="0" cy="0"/>
          <a:chOff x="0" y="0"/>
          <a:chExt cx="0" cy="0"/>
        </a:xfrm>
      </p:grpSpPr>
      <p:sp>
        <p:nvSpPr>
          <p:cNvPr id="79" name="Google Shape;79;p18"/>
          <p:cNvSpPr txBox="1"/>
          <p:nvPr>
            <p:ph idx="1" type="subTitle"/>
          </p:nvPr>
        </p:nvSpPr>
        <p:spPr>
          <a:xfrm>
            <a:off x="5889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0" name="Google Shape;80;p18"/>
          <p:cNvSpPr txBox="1"/>
          <p:nvPr>
            <p:ph type="ctrTitle"/>
          </p:nvPr>
        </p:nvSpPr>
        <p:spPr>
          <a:xfrm>
            <a:off x="588900" y="1600850"/>
            <a:ext cx="1715400" cy="1461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1" name="Google Shape;81;p18"/>
          <p:cNvSpPr txBox="1"/>
          <p:nvPr>
            <p:ph idx="2" type="title"/>
          </p:nvPr>
        </p:nvSpPr>
        <p:spPr>
          <a:xfrm>
            <a:off x="588900" y="369700"/>
            <a:ext cx="8015100" cy="966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82" name="Google Shape;82;p18"/>
          <p:cNvSpPr txBox="1"/>
          <p:nvPr>
            <p:ph idx="3" type="subTitle"/>
          </p:nvPr>
        </p:nvSpPr>
        <p:spPr>
          <a:xfrm>
            <a:off x="26463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8"/>
          <p:cNvSpPr txBox="1"/>
          <p:nvPr>
            <p:ph idx="4" type="ctrTitle"/>
          </p:nvPr>
        </p:nvSpPr>
        <p:spPr>
          <a:xfrm>
            <a:off x="2646300" y="1658000"/>
            <a:ext cx="1715400" cy="140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8"/>
          <p:cNvSpPr txBox="1"/>
          <p:nvPr>
            <p:ph idx="5" type="subTitle"/>
          </p:nvPr>
        </p:nvSpPr>
        <p:spPr>
          <a:xfrm>
            <a:off x="46275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5" name="Google Shape;85;p18"/>
          <p:cNvSpPr txBox="1"/>
          <p:nvPr>
            <p:ph idx="6" type="ctrTitle"/>
          </p:nvPr>
        </p:nvSpPr>
        <p:spPr>
          <a:xfrm>
            <a:off x="4627500" y="1657925"/>
            <a:ext cx="1715400" cy="140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8"/>
          <p:cNvSpPr txBox="1"/>
          <p:nvPr>
            <p:ph idx="7" type="subTitle"/>
          </p:nvPr>
        </p:nvSpPr>
        <p:spPr>
          <a:xfrm>
            <a:off x="66849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 name="Google Shape;87;p18"/>
          <p:cNvSpPr txBox="1"/>
          <p:nvPr>
            <p:ph idx="8" type="ctrTitle"/>
          </p:nvPr>
        </p:nvSpPr>
        <p:spPr>
          <a:xfrm>
            <a:off x="6684900" y="1600850"/>
            <a:ext cx="1715400" cy="1461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_1">
    <p:bg>
      <p:bgPr>
        <a:solidFill>
          <a:schemeClr val="accent3"/>
        </a:solidFill>
      </p:bgPr>
    </p:bg>
    <p:spTree>
      <p:nvGrpSpPr>
        <p:cNvPr id="88" name="Shape 88"/>
        <p:cNvGrpSpPr/>
        <p:nvPr/>
      </p:nvGrpSpPr>
      <p:grpSpPr>
        <a:xfrm>
          <a:off x="0" y="0"/>
          <a:ext cx="0" cy="0"/>
          <a:chOff x="0" y="0"/>
          <a:chExt cx="0" cy="0"/>
        </a:xfrm>
      </p:grpSpPr>
      <p:sp>
        <p:nvSpPr>
          <p:cNvPr id="89" name="Google Shape;89;p19"/>
          <p:cNvSpPr txBox="1"/>
          <p:nvPr>
            <p:ph idx="1" type="subTitle"/>
          </p:nvPr>
        </p:nvSpPr>
        <p:spPr>
          <a:xfrm>
            <a:off x="1723175" y="21654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0" name="Google Shape;90;p19"/>
          <p:cNvSpPr txBox="1"/>
          <p:nvPr>
            <p:ph type="ctrTitle"/>
          </p:nvPr>
        </p:nvSpPr>
        <p:spPr>
          <a:xfrm>
            <a:off x="1723175" y="17162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1" name="Google Shape;91;p19"/>
          <p:cNvSpPr txBox="1"/>
          <p:nvPr>
            <p:ph hasCustomPrompt="1" idx="2" type="title"/>
          </p:nvPr>
        </p:nvSpPr>
        <p:spPr>
          <a:xfrm>
            <a:off x="865625" y="1795800"/>
            <a:ext cx="12576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2" name="Google Shape;92;p19"/>
          <p:cNvSpPr txBox="1"/>
          <p:nvPr>
            <p:ph idx="3" type="title"/>
          </p:nvPr>
        </p:nvSpPr>
        <p:spPr>
          <a:xfrm>
            <a:off x="477950" y="362284"/>
            <a:ext cx="8042700" cy="91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3" name="Google Shape;93;p19"/>
          <p:cNvSpPr txBox="1"/>
          <p:nvPr>
            <p:ph idx="4" type="subTitle"/>
          </p:nvPr>
        </p:nvSpPr>
        <p:spPr>
          <a:xfrm>
            <a:off x="1723175" y="31560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9"/>
          <p:cNvSpPr txBox="1"/>
          <p:nvPr>
            <p:ph idx="5" type="ctrTitle"/>
          </p:nvPr>
        </p:nvSpPr>
        <p:spPr>
          <a:xfrm>
            <a:off x="1723175" y="27068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5" name="Google Shape;95;p19"/>
          <p:cNvSpPr txBox="1"/>
          <p:nvPr>
            <p:ph hasCustomPrompt="1" idx="6" type="title"/>
          </p:nvPr>
        </p:nvSpPr>
        <p:spPr>
          <a:xfrm>
            <a:off x="865625" y="27864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6" name="Google Shape;96;p19"/>
          <p:cNvSpPr txBox="1"/>
          <p:nvPr>
            <p:ph idx="7" type="subTitle"/>
          </p:nvPr>
        </p:nvSpPr>
        <p:spPr>
          <a:xfrm>
            <a:off x="1723175" y="41466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7" name="Google Shape;97;p19"/>
          <p:cNvSpPr txBox="1"/>
          <p:nvPr>
            <p:ph idx="8" type="ctrTitle"/>
          </p:nvPr>
        </p:nvSpPr>
        <p:spPr>
          <a:xfrm>
            <a:off x="1723175" y="36974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8" name="Google Shape;98;p19"/>
          <p:cNvSpPr txBox="1"/>
          <p:nvPr>
            <p:ph hasCustomPrompt="1" idx="9" type="title"/>
          </p:nvPr>
        </p:nvSpPr>
        <p:spPr>
          <a:xfrm>
            <a:off x="865625" y="37770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9" name="Google Shape;99;p19"/>
          <p:cNvSpPr txBox="1"/>
          <p:nvPr>
            <p:ph idx="13" type="subTitle"/>
          </p:nvPr>
        </p:nvSpPr>
        <p:spPr>
          <a:xfrm>
            <a:off x="5761775" y="21654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0" name="Google Shape;100;p19"/>
          <p:cNvSpPr txBox="1"/>
          <p:nvPr>
            <p:ph idx="14" type="ctrTitle"/>
          </p:nvPr>
        </p:nvSpPr>
        <p:spPr>
          <a:xfrm>
            <a:off x="5761775" y="17162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1" name="Google Shape;101;p19"/>
          <p:cNvSpPr txBox="1"/>
          <p:nvPr>
            <p:ph hasCustomPrompt="1" idx="15" type="title"/>
          </p:nvPr>
        </p:nvSpPr>
        <p:spPr>
          <a:xfrm>
            <a:off x="4904225" y="1795800"/>
            <a:ext cx="12576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02" name="Google Shape;102;p19"/>
          <p:cNvSpPr txBox="1"/>
          <p:nvPr>
            <p:ph idx="16" type="subTitle"/>
          </p:nvPr>
        </p:nvSpPr>
        <p:spPr>
          <a:xfrm>
            <a:off x="5761775" y="31560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3" name="Google Shape;103;p19"/>
          <p:cNvSpPr txBox="1"/>
          <p:nvPr>
            <p:ph idx="17" type="ctrTitle"/>
          </p:nvPr>
        </p:nvSpPr>
        <p:spPr>
          <a:xfrm>
            <a:off x="5761775" y="27068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4" name="Google Shape;104;p19"/>
          <p:cNvSpPr txBox="1"/>
          <p:nvPr>
            <p:ph hasCustomPrompt="1" idx="18" type="title"/>
          </p:nvPr>
        </p:nvSpPr>
        <p:spPr>
          <a:xfrm>
            <a:off x="4904225" y="27864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05" name="Google Shape;105;p19"/>
          <p:cNvSpPr txBox="1"/>
          <p:nvPr>
            <p:ph idx="19" type="subTitle"/>
          </p:nvPr>
        </p:nvSpPr>
        <p:spPr>
          <a:xfrm>
            <a:off x="5761775" y="41466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6" name="Google Shape;106;p19"/>
          <p:cNvSpPr txBox="1"/>
          <p:nvPr>
            <p:ph idx="20" type="ctrTitle"/>
          </p:nvPr>
        </p:nvSpPr>
        <p:spPr>
          <a:xfrm>
            <a:off x="5761775" y="36974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7" name="Google Shape;107;p19"/>
          <p:cNvSpPr txBox="1"/>
          <p:nvPr>
            <p:ph hasCustomPrompt="1" idx="21" type="title"/>
          </p:nvPr>
        </p:nvSpPr>
        <p:spPr>
          <a:xfrm>
            <a:off x="4904225" y="37770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bg>
      <p:bgPr>
        <a:solidFill>
          <a:schemeClr val="accent3"/>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616200" y="1921650"/>
            <a:ext cx="3412500" cy="286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0"/>
          <p:cNvSpPr txBox="1"/>
          <p:nvPr>
            <p:ph idx="1" type="subTitle"/>
          </p:nvPr>
        </p:nvSpPr>
        <p:spPr>
          <a:xfrm>
            <a:off x="616200" y="640100"/>
            <a:ext cx="3591000" cy="1245900"/>
          </a:xfrm>
          <a:prstGeom prst="rect">
            <a:avLst/>
          </a:prstGeom>
        </p:spPr>
        <p:txBody>
          <a:bodyPr anchorCtr="0" anchor="t" bIns="91425" lIns="91425" spcFirstLastPara="1" rIns="91425" wrap="square" tIns="91425">
            <a:noAutofit/>
          </a:bodyPr>
          <a:lstStyle>
            <a:lvl1pPr lvl="0">
              <a:spcBef>
                <a:spcPts val="0"/>
              </a:spcBef>
              <a:spcAft>
                <a:spcPts val="0"/>
              </a:spcAft>
              <a:buNone/>
              <a:defRPr sz="1700">
                <a:solidFill>
                  <a:schemeClr val="accent3"/>
                </a:solidFill>
              </a:defRPr>
            </a:lvl1pPr>
            <a:lvl2pPr lvl="1">
              <a:spcBef>
                <a:spcPts val="1600"/>
              </a:spcBef>
              <a:spcAft>
                <a:spcPts val="0"/>
              </a:spcAft>
              <a:buNone/>
              <a:defRPr sz="1700">
                <a:solidFill>
                  <a:schemeClr val="accent3"/>
                </a:solidFill>
              </a:defRPr>
            </a:lvl2pPr>
            <a:lvl3pPr lvl="2">
              <a:spcBef>
                <a:spcPts val="1600"/>
              </a:spcBef>
              <a:spcAft>
                <a:spcPts val="0"/>
              </a:spcAft>
              <a:buNone/>
              <a:defRPr sz="1700">
                <a:solidFill>
                  <a:schemeClr val="accent3"/>
                </a:solidFill>
              </a:defRPr>
            </a:lvl3pPr>
            <a:lvl4pPr lvl="3">
              <a:spcBef>
                <a:spcPts val="1600"/>
              </a:spcBef>
              <a:spcAft>
                <a:spcPts val="0"/>
              </a:spcAft>
              <a:buNone/>
              <a:defRPr sz="1700">
                <a:solidFill>
                  <a:schemeClr val="accent3"/>
                </a:solidFill>
              </a:defRPr>
            </a:lvl4pPr>
            <a:lvl5pPr lvl="4">
              <a:spcBef>
                <a:spcPts val="1600"/>
              </a:spcBef>
              <a:spcAft>
                <a:spcPts val="0"/>
              </a:spcAft>
              <a:buNone/>
              <a:defRPr sz="1700">
                <a:solidFill>
                  <a:schemeClr val="accent3"/>
                </a:solidFill>
              </a:defRPr>
            </a:lvl5pPr>
            <a:lvl6pPr lvl="5">
              <a:spcBef>
                <a:spcPts val="1600"/>
              </a:spcBef>
              <a:spcAft>
                <a:spcPts val="0"/>
              </a:spcAft>
              <a:buNone/>
              <a:defRPr sz="1700">
                <a:solidFill>
                  <a:schemeClr val="accent3"/>
                </a:solidFill>
              </a:defRPr>
            </a:lvl6pPr>
            <a:lvl7pPr lvl="6">
              <a:spcBef>
                <a:spcPts val="1600"/>
              </a:spcBef>
              <a:spcAft>
                <a:spcPts val="0"/>
              </a:spcAft>
              <a:buNone/>
              <a:defRPr sz="1700">
                <a:solidFill>
                  <a:schemeClr val="accent3"/>
                </a:solidFill>
              </a:defRPr>
            </a:lvl7pPr>
            <a:lvl8pPr lvl="7">
              <a:spcBef>
                <a:spcPts val="1600"/>
              </a:spcBef>
              <a:spcAft>
                <a:spcPts val="0"/>
              </a:spcAft>
              <a:buNone/>
              <a:defRPr sz="1700">
                <a:solidFill>
                  <a:schemeClr val="accent3"/>
                </a:solidFill>
              </a:defRPr>
            </a:lvl8pPr>
            <a:lvl9pPr lvl="8">
              <a:spcBef>
                <a:spcPts val="1600"/>
              </a:spcBef>
              <a:spcAft>
                <a:spcPts val="1600"/>
              </a:spcAft>
              <a:buNone/>
              <a:defRPr sz="17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5" name="Shape 15"/>
        <p:cNvGrpSpPr/>
        <p:nvPr/>
      </p:nvGrpSpPr>
      <p:grpSpPr>
        <a:xfrm>
          <a:off x="0" y="0"/>
          <a:ext cx="0" cy="0"/>
          <a:chOff x="0" y="0"/>
          <a:chExt cx="0" cy="0"/>
        </a:xfrm>
      </p:grpSpPr>
      <p:sp>
        <p:nvSpPr>
          <p:cNvPr id="16" name="Google Shape;16;p3"/>
          <p:cNvSpPr/>
          <p:nvPr/>
        </p:nvSpPr>
        <p:spPr>
          <a:xfrm rot="-5400000">
            <a:off x="1411206" y="-2589400"/>
            <a:ext cx="7130700" cy="83349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3"/>
          <p:cNvCxnSpPr/>
          <p:nvPr/>
        </p:nvCxnSpPr>
        <p:spPr>
          <a:xfrm flipH="1">
            <a:off x="497294" y="-1987300"/>
            <a:ext cx="8334900" cy="7130700"/>
          </a:xfrm>
          <a:prstGeom prst="straightConnector1">
            <a:avLst/>
          </a:prstGeom>
          <a:noFill/>
          <a:ln cap="flat" cmpd="sng" w="9525">
            <a:solidFill>
              <a:schemeClr val="accent4"/>
            </a:solidFill>
            <a:prstDash val="solid"/>
            <a:round/>
            <a:headEnd len="med" w="med" type="none"/>
            <a:tailEnd len="med" w="med" type="none"/>
          </a:ln>
        </p:spPr>
      </p:cxnSp>
      <p:sp>
        <p:nvSpPr>
          <p:cNvPr id="18" name="Google Shape;18;p3"/>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800">
                <a:solidFill>
                  <a:schemeClr val="accent3"/>
                </a:solidFill>
              </a:defRPr>
            </a:lvl1pPr>
            <a:lvl2pPr lvl="1" rtl="0">
              <a:spcBef>
                <a:spcPts val="0"/>
              </a:spcBef>
              <a:spcAft>
                <a:spcPts val="0"/>
              </a:spcAft>
              <a:buNone/>
              <a:defRPr>
                <a:solidFill>
                  <a:schemeClr val="accent3"/>
                </a:solidFill>
                <a:latin typeface="Montserrat"/>
                <a:ea typeface="Montserrat"/>
                <a:cs typeface="Montserrat"/>
                <a:sym typeface="Montserrat"/>
              </a:defRPr>
            </a:lvl2pPr>
            <a:lvl3pPr lvl="2" rtl="0">
              <a:spcBef>
                <a:spcPts val="0"/>
              </a:spcBef>
              <a:spcAft>
                <a:spcPts val="0"/>
              </a:spcAft>
              <a:buNone/>
              <a:defRPr>
                <a:solidFill>
                  <a:schemeClr val="accent3"/>
                </a:solidFill>
                <a:latin typeface="Montserrat"/>
                <a:ea typeface="Montserrat"/>
                <a:cs typeface="Montserrat"/>
                <a:sym typeface="Montserrat"/>
              </a:defRPr>
            </a:lvl3pPr>
            <a:lvl4pPr lvl="3" rtl="0">
              <a:spcBef>
                <a:spcPts val="0"/>
              </a:spcBef>
              <a:spcAft>
                <a:spcPts val="0"/>
              </a:spcAft>
              <a:buNone/>
              <a:defRPr>
                <a:solidFill>
                  <a:schemeClr val="accent3"/>
                </a:solidFill>
                <a:latin typeface="Montserrat"/>
                <a:ea typeface="Montserrat"/>
                <a:cs typeface="Montserrat"/>
                <a:sym typeface="Montserrat"/>
              </a:defRPr>
            </a:lvl4pPr>
            <a:lvl5pPr lvl="4" rtl="0">
              <a:spcBef>
                <a:spcPts val="0"/>
              </a:spcBef>
              <a:spcAft>
                <a:spcPts val="0"/>
              </a:spcAft>
              <a:buNone/>
              <a:defRPr>
                <a:solidFill>
                  <a:schemeClr val="accent3"/>
                </a:solidFill>
                <a:latin typeface="Montserrat"/>
                <a:ea typeface="Montserrat"/>
                <a:cs typeface="Montserrat"/>
                <a:sym typeface="Montserrat"/>
              </a:defRPr>
            </a:lvl5pPr>
            <a:lvl6pPr lvl="5" rtl="0">
              <a:spcBef>
                <a:spcPts val="0"/>
              </a:spcBef>
              <a:spcAft>
                <a:spcPts val="0"/>
              </a:spcAft>
              <a:buNone/>
              <a:defRPr>
                <a:solidFill>
                  <a:schemeClr val="accent3"/>
                </a:solidFill>
                <a:latin typeface="Montserrat"/>
                <a:ea typeface="Montserrat"/>
                <a:cs typeface="Montserrat"/>
                <a:sym typeface="Montserrat"/>
              </a:defRPr>
            </a:lvl6pPr>
            <a:lvl7pPr lvl="6" rtl="0">
              <a:spcBef>
                <a:spcPts val="0"/>
              </a:spcBef>
              <a:spcAft>
                <a:spcPts val="0"/>
              </a:spcAft>
              <a:buNone/>
              <a:defRPr>
                <a:solidFill>
                  <a:schemeClr val="accent3"/>
                </a:solidFill>
                <a:latin typeface="Montserrat"/>
                <a:ea typeface="Montserrat"/>
                <a:cs typeface="Montserrat"/>
                <a:sym typeface="Montserrat"/>
              </a:defRPr>
            </a:lvl7pPr>
            <a:lvl8pPr lvl="7" rtl="0">
              <a:spcBef>
                <a:spcPts val="0"/>
              </a:spcBef>
              <a:spcAft>
                <a:spcPts val="0"/>
              </a:spcAft>
              <a:buNone/>
              <a:defRPr>
                <a:solidFill>
                  <a:schemeClr val="accent3"/>
                </a:solidFill>
                <a:latin typeface="Montserrat"/>
                <a:ea typeface="Montserrat"/>
                <a:cs typeface="Montserrat"/>
                <a:sym typeface="Montserrat"/>
              </a:defRPr>
            </a:lvl8pPr>
            <a:lvl9pPr lvl="8" rtl="0">
              <a:spcBef>
                <a:spcPts val="0"/>
              </a:spcBef>
              <a:spcAft>
                <a:spcPts val="0"/>
              </a:spcAft>
              <a:buNone/>
              <a:defRPr>
                <a:solidFill>
                  <a:schemeClr val="accent3"/>
                </a:solidFill>
                <a:latin typeface="Montserrat"/>
                <a:ea typeface="Montserrat"/>
                <a:cs typeface="Montserrat"/>
                <a:sym typeface="Montserrat"/>
              </a:defRPr>
            </a:lvl9pPr>
          </a:lstStyle>
          <a:p/>
        </p:txBody>
      </p:sp>
      <p:sp>
        <p:nvSpPr>
          <p:cNvPr id="19" name="Google Shape;19;p3"/>
          <p:cNvSpPr txBox="1"/>
          <p:nvPr>
            <p:ph hasCustomPrompt="1" idx="2" type="title"/>
          </p:nvPr>
        </p:nvSpPr>
        <p:spPr>
          <a:xfrm>
            <a:off x="6413100" y="2017525"/>
            <a:ext cx="2114700" cy="66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000"/>
              <a:buFont typeface="Montserrat"/>
              <a:buNone/>
              <a:defRPr b="1" sz="7000">
                <a:solidFill>
                  <a:schemeClr val="accent3"/>
                </a:solidFill>
                <a:latin typeface="Montserrat"/>
                <a:ea typeface="Montserrat"/>
                <a:cs typeface="Montserrat"/>
                <a:sym typeface="Montserra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0" name="Google Shape;20;p3"/>
          <p:cNvSpPr txBox="1"/>
          <p:nvPr>
            <p:ph idx="1" type="subTitle"/>
          </p:nvPr>
        </p:nvSpPr>
        <p:spPr>
          <a:xfrm>
            <a:off x="3651000" y="3569850"/>
            <a:ext cx="4877100" cy="784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4">
    <p:bg>
      <p:bgPr>
        <a:solidFill>
          <a:schemeClr val="accent3"/>
        </a:solidFill>
      </p:bgPr>
    </p:bg>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623275" y="1907975"/>
            <a:ext cx="3941700" cy="10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13" name="Google Shape;113;p21"/>
          <p:cNvSpPr txBox="1"/>
          <p:nvPr>
            <p:ph type="title"/>
          </p:nvPr>
        </p:nvSpPr>
        <p:spPr>
          <a:xfrm>
            <a:off x="617975" y="745375"/>
            <a:ext cx="3941700" cy="1133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2">
    <p:bg>
      <p:bgPr>
        <a:solidFill>
          <a:schemeClr val="accent3"/>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4496100" y="-243825"/>
            <a:ext cx="4031700" cy="215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34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16" name="Google Shape;116;p22"/>
          <p:cNvSpPr txBox="1"/>
          <p:nvPr>
            <p:ph idx="1" type="body"/>
          </p:nvPr>
        </p:nvSpPr>
        <p:spPr>
          <a:xfrm>
            <a:off x="7074525" y="1965975"/>
            <a:ext cx="1420800" cy="3177600"/>
          </a:xfrm>
          <a:prstGeom prst="rect">
            <a:avLst/>
          </a:prstGeom>
        </p:spPr>
        <p:txBody>
          <a:bodyPr anchorCtr="0" anchor="t"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1600"/>
              </a:spcBef>
              <a:spcAft>
                <a:spcPts val="0"/>
              </a:spcAft>
              <a:buSzPts val="1400"/>
              <a:buChar char="○"/>
              <a:defRPr/>
            </a:lvl2pPr>
            <a:lvl3pPr indent="-317500" lvl="2" marL="1371600" algn="r">
              <a:lnSpc>
                <a:spcPct val="100000"/>
              </a:lnSpc>
              <a:spcBef>
                <a:spcPts val="1600"/>
              </a:spcBef>
              <a:spcAft>
                <a:spcPts val="0"/>
              </a:spcAft>
              <a:buSzPts val="1400"/>
              <a:buChar char="■"/>
              <a:defRPr/>
            </a:lvl3pPr>
            <a:lvl4pPr indent="-317500" lvl="3" marL="1828800" algn="r">
              <a:lnSpc>
                <a:spcPct val="100000"/>
              </a:lnSpc>
              <a:spcBef>
                <a:spcPts val="1600"/>
              </a:spcBef>
              <a:spcAft>
                <a:spcPts val="0"/>
              </a:spcAft>
              <a:buSzPts val="1400"/>
              <a:buChar char="●"/>
              <a:defRPr/>
            </a:lvl4pPr>
            <a:lvl5pPr indent="-317500" lvl="4" marL="2286000" algn="r">
              <a:lnSpc>
                <a:spcPct val="100000"/>
              </a:lnSpc>
              <a:spcBef>
                <a:spcPts val="1600"/>
              </a:spcBef>
              <a:spcAft>
                <a:spcPts val="0"/>
              </a:spcAft>
              <a:buSzPts val="1400"/>
              <a:buChar char="○"/>
              <a:defRPr/>
            </a:lvl5pPr>
            <a:lvl6pPr indent="-317500" lvl="5" marL="2743200" algn="r">
              <a:lnSpc>
                <a:spcPct val="100000"/>
              </a:lnSpc>
              <a:spcBef>
                <a:spcPts val="1600"/>
              </a:spcBef>
              <a:spcAft>
                <a:spcPts val="0"/>
              </a:spcAft>
              <a:buSzPts val="1400"/>
              <a:buChar char="■"/>
              <a:defRPr/>
            </a:lvl6pPr>
            <a:lvl7pPr indent="-317500" lvl="6" marL="3200400" algn="r">
              <a:lnSpc>
                <a:spcPct val="100000"/>
              </a:lnSpc>
              <a:spcBef>
                <a:spcPts val="1600"/>
              </a:spcBef>
              <a:spcAft>
                <a:spcPts val="0"/>
              </a:spcAft>
              <a:buSzPts val="1400"/>
              <a:buChar char="●"/>
              <a:defRPr/>
            </a:lvl7pPr>
            <a:lvl8pPr indent="-317500" lvl="7" marL="3657600" algn="r">
              <a:lnSpc>
                <a:spcPct val="100000"/>
              </a:lnSpc>
              <a:spcBef>
                <a:spcPts val="1600"/>
              </a:spcBef>
              <a:spcAft>
                <a:spcPts val="0"/>
              </a:spcAft>
              <a:buSzPts val="1400"/>
              <a:buChar char="○"/>
              <a:defRPr/>
            </a:lvl8pPr>
            <a:lvl9pPr indent="-317500" lvl="8" marL="4114800" algn="r">
              <a:lnSpc>
                <a:spcPct val="100000"/>
              </a:lnSpc>
              <a:spcBef>
                <a:spcPts val="1600"/>
              </a:spcBef>
              <a:spcAft>
                <a:spcPts val="1600"/>
              </a:spcAft>
              <a:buSzPts val="1400"/>
              <a:buChar char="■"/>
              <a:defRPr/>
            </a:lvl9pPr>
          </a:lstStyle>
          <a:p/>
        </p:txBody>
      </p:sp>
      <p:sp>
        <p:nvSpPr>
          <p:cNvPr id="117" name="Google Shape;117;p22"/>
          <p:cNvSpPr txBox="1"/>
          <p:nvPr/>
        </p:nvSpPr>
        <p:spPr>
          <a:xfrm>
            <a:off x="4714800" y="3644900"/>
            <a:ext cx="3813300" cy="1026300"/>
          </a:xfrm>
          <a:prstGeom prst="rect">
            <a:avLst/>
          </a:prstGeom>
          <a:noFill/>
          <a:ln>
            <a:noFill/>
          </a:ln>
        </p:spPr>
        <p:txBody>
          <a:bodyPr anchorCtr="0" anchor="t" bIns="91425" lIns="91425" spcFirstLastPara="1" rIns="91425" wrap="square" tIns="91425">
            <a:noAutofit/>
          </a:bodyPr>
          <a:lstStyle/>
          <a:p>
            <a:pPr indent="0" lvl="0" marL="1371600" rtl="0" algn="r">
              <a:lnSpc>
                <a:spcPct val="114000"/>
              </a:lnSpc>
              <a:spcBef>
                <a:spcPts val="0"/>
              </a:spcBef>
              <a:spcAft>
                <a:spcPts val="0"/>
              </a:spcAft>
              <a:buNone/>
            </a:pPr>
            <a:r>
              <a:rPr b="1" lang="en" sz="800">
                <a:solidFill>
                  <a:schemeClr val="accent1"/>
                </a:solidFill>
                <a:latin typeface="Montserrat"/>
                <a:ea typeface="Montserrat"/>
                <a:cs typeface="Montserrat"/>
                <a:sym typeface="Montserrat"/>
              </a:rPr>
              <a:t>CREDITS</a:t>
            </a:r>
            <a:r>
              <a:rPr lang="en" sz="800">
                <a:solidFill>
                  <a:schemeClr val="accent1"/>
                </a:solidFill>
                <a:latin typeface="Montserrat"/>
                <a:ea typeface="Montserrat"/>
                <a:cs typeface="Montserrat"/>
                <a:sym typeface="Montserrat"/>
              </a:rPr>
              <a:t>:</a:t>
            </a:r>
            <a:endParaRPr sz="800">
              <a:solidFill>
                <a:schemeClr val="accent1"/>
              </a:solidFill>
              <a:latin typeface="Montserrat"/>
              <a:ea typeface="Montserrat"/>
              <a:cs typeface="Montserrat"/>
              <a:sym typeface="Montserrat"/>
            </a:endParaRPr>
          </a:p>
          <a:p>
            <a:pPr indent="0" lvl="0" marL="1371600" rtl="0" algn="r">
              <a:lnSpc>
                <a:spcPct val="114000"/>
              </a:lnSpc>
              <a:spcBef>
                <a:spcPts val="0"/>
              </a:spcBef>
              <a:spcAft>
                <a:spcPts val="0"/>
              </a:spcAft>
              <a:buNone/>
            </a:pPr>
            <a:r>
              <a:rPr lang="en" sz="800">
                <a:solidFill>
                  <a:schemeClr val="accent1"/>
                </a:solidFill>
                <a:latin typeface="Montserrat"/>
                <a:ea typeface="Montserrat"/>
                <a:cs typeface="Montserrat"/>
                <a:sym typeface="Montserrat"/>
              </a:rPr>
              <a:t>This presentation template was created by </a:t>
            </a:r>
            <a:r>
              <a:rPr b="1" lang="en" sz="8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800">
                <a:solidFill>
                  <a:schemeClr val="accent1"/>
                </a:solidFill>
                <a:latin typeface="Montserrat"/>
                <a:ea typeface="Montserrat"/>
                <a:cs typeface="Montserrat"/>
                <a:sym typeface="Montserrat"/>
              </a:rPr>
              <a:t>, including icons by </a:t>
            </a:r>
            <a:r>
              <a:rPr b="1" lang="en" sz="8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800">
                <a:solidFill>
                  <a:schemeClr val="accent1"/>
                </a:solidFill>
                <a:latin typeface="Montserrat"/>
                <a:ea typeface="Montserrat"/>
                <a:cs typeface="Montserrat"/>
                <a:sym typeface="Montserrat"/>
              </a:rPr>
              <a:t>, </a:t>
            </a:r>
            <a:r>
              <a:rPr lang="en" sz="800">
                <a:solidFill>
                  <a:schemeClr val="accent1"/>
                </a:solidFill>
                <a:latin typeface="Montserrat"/>
                <a:ea typeface="Montserrat"/>
                <a:cs typeface="Montserrat"/>
                <a:sym typeface="Montserrat"/>
              </a:rPr>
              <a:t>infographics &amp; images by </a:t>
            </a:r>
            <a:r>
              <a:rPr b="1" lang="en" sz="8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r>
              <a:rPr b="1" lang="en" sz="800">
                <a:solidFill>
                  <a:schemeClr val="accent1"/>
                </a:solidFill>
                <a:latin typeface="Montserrat"/>
                <a:ea typeface="Montserrat"/>
                <a:cs typeface="Montserrat"/>
                <a:sym typeface="Montserrat"/>
              </a:rPr>
              <a:t> </a:t>
            </a:r>
            <a:endParaRPr b="1" sz="800">
              <a:solidFill>
                <a:schemeClr val="accent1"/>
              </a:solidFill>
              <a:latin typeface="Montserrat"/>
              <a:ea typeface="Montserrat"/>
              <a:cs typeface="Montserrat"/>
              <a:sym typeface="Montserrat"/>
            </a:endParaRPr>
          </a:p>
        </p:txBody>
      </p:sp>
      <p:sp>
        <p:nvSpPr>
          <p:cNvPr id="118" name="Google Shape;118;p22"/>
          <p:cNvSpPr txBox="1"/>
          <p:nvPr>
            <p:ph idx="2" type="subTitle"/>
          </p:nvPr>
        </p:nvSpPr>
        <p:spPr>
          <a:xfrm>
            <a:off x="4117975" y="4392525"/>
            <a:ext cx="4410000" cy="2709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8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717750" y="362250"/>
            <a:ext cx="7708500" cy="94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617625" y="1044900"/>
            <a:ext cx="7990200" cy="3528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3437675" y="361825"/>
            <a:ext cx="5090400" cy="107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6" name="Google Shape;26;p5"/>
          <p:cNvSpPr txBox="1"/>
          <p:nvPr>
            <p:ph idx="1" type="subTitle"/>
          </p:nvPr>
        </p:nvSpPr>
        <p:spPr>
          <a:xfrm>
            <a:off x="3984550" y="2682000"/>
            <a:ext cx="2232600" cy="170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p:txBody>
      </p:sp>
      <p:sp>
        <p:nvSpPr>
          <p:cNvPr id="27" name="Google Shape;27;p5"/>
          <p:cNvSpPr txBox="1"/>
          <p:nvPr>
            <p:ph idx="2" type="ctrTitle"/>
          </p:nvPr>
        </p:nvSpPr>
        <p:spPr>
          <a:xfrm>
            <a:off x="3984550" y="1954500"/>
            <a:ext cx="2232600" cy="727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8" name="Google Shape;28;p5"/>
          <p:cNvSpPr txBox="1"/>
          <p:nvPr>
            <p:ph idx="3" type="subTitle"/>
          </p:nvPr>
        </p:nvSpPr>
        <p:spPr>
          <a:xfrm>
            <a:off x="6313925" y="2682000"/>
            <a:ext cx="2232600" cy="170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p:txBody>
      </p:sp>
      <p:sp>
        <p:nvSpPr>
          <p:cNvPr id="29" name="Google Shape;29;p5"/>
          <p:cNvSpPr txBox="1"/>
          <p:nvPr>
            <p:ph idx="4" type="ctrTitle"/>
          </p:nvPr>
        </p:nvSpPr>
        <p:spPr>
          <a:xfrm>
            <a:off x="6313925" y="1954500"/>
            <a:ext cx="2232600" cy="727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713225" y="362277"/>
            <a:ext cx="7698900" cy="102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a:off x="606675" y="1288850"/>
            <a:ext cx="4021500" cy="10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34" name="Google Shape;34;p7"/>
          <p:cNvSpPr txBox="1"/>
          <p:nvPr>
            <p:ph type="title"/>
          </p:nvPr>
        </p:nvSpPr>
        <p:spPr>
          <a:xfrm>
            <a:off x="606675" y="-125600"/>
            <a:ext cx="3965400" cy="1377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623600" y="539500"/>
            <a:ext cx="6367800" cy="4056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37" name="Shape 37"/>
        <p:cNvGrpSpPr/>
        <p:nvPr/>
      </p:nvGrpSpPr>
      <p:grpSpPr>
        <a:xfrm>
          <a:off x="0" y="0"/>
          <a:ext cx="0" cy="0"/>
          <a:chOff x="0" y="0"/>
          <a:chExt cx="0" cy="0"/>
        </a:xfrm>
      </p:grpSpPr>
      <p:sp>
        <p:nvSpPr>
          <p:cNvPr id="38" name="Google Shape;38;p9"/>
          <p:cNvSpPr txBox="1"/>
          <p:nvPr>
            <p:ph idx="1" type="subTitle"/>
          </p:nvPr>
        </p:nvSpPr>
        <p:spPr>
          <a:xfrm>
            <a:off x="597150" y="2537475"/>
            <a:ext cx="4021500" cy="106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39" name="Google Shape;39;p9"/>
          <p:cNvSpPr txBox="1"/>
          <p:nvPr>
            <p:ph type="title"/>
          </p:nvPr>
        </p:nvSpPr>
        <p:spPr>
          <a:xfrm>
            <a:off x="597150" y="1200150"/>
            <a:ext cx="4021500" cy="12954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6500" y="368825"/>
            <a:ext cx="7795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PT Serif"/>
              <a:buNone/>
              <a:defRPr sz="2800">
                <a:solidFill>
                  <a:schemeClr val="accent1"/>
                </a:solidFill>
                <a:latin typeface="PT Serif"/>
                <a:ea typeface="PT Serif"/>
                <a:cs typeface="PT Serif"/>
                <a:sym typeface="PT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16500" y="1076275"/>
            <a:ext cx="7795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en.wikipedia.org/wiki/Generative_model" TargetMode="External"/><Relationship Id="rId4" Type="http://schemas.openxmlformats.org/officeDocument/2006/relationships/hyperlink" Target="https://en.wikipedia.org/wiki/Latent_variable" TargetMode="External"/><Relationship Id="rId5" Type="http://schemas.openxmlformats.org/officeDocument/2006/relationships/hyperlink" Target="https://en.wikipedia.org/wiki/Latent_Dirichlet_allocation#:~:text=In%20natural%20language%20processing%2C%20the,of%20the%20data%20are%20similar." TargetMode="External"/><Relationship Id="rId6" Type="http://schemas.openxmlformats.org/officeDocument/2006/relationships/hyperlink" Target="https://www.youtube.com/watch?v=DWJYZq_fQ2A" TargetMode="External"/><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medium.com/@yanlinc/how-to-build-a-lda-topic-model-using-from-text-601cdcbfd3a6" TargetMode="External"/><Relationship Id="rId4" Type="http://schemas.openxmlformats.org/officeDocument/2006/relationships/hyperlink" Target="https://www.objectorientedsubject.net/2018/08/experiments-on-topic-modeling-pyldavis/#:~:text=and%20its%20lift.-,Relevance,ranked%20only%20by%20their%20lift" TargetMode="External"/><Relationship Id="rId5" Type="http://schemas.openxmlformats.org/officeDocument/2006/relationships/hyperlink" Target="https://medium.com/@benzgreer/sklearn-lda-vs-gensim-lda-691a9f2e9ab7#:~:text=Sklearn%20was%20able%20to%20run%20all%20steps%20of%20the%20LDA%20model%20in%20.&amp;text=Sklearn%2C%20on%20the%20choose%20corpus,%2DWords%20(BOW)%20documents" TargetMode="External"/><Relationship Id="rId6" Type="http://schemas.openxmlformats.org/officeDocument/2006/relationships/hyperlink" Target="https://www.kaggle.com/morrisb/compare-lda-topic-modeling-in-sklearn-and-gensim" TargetMode="External"/><Relationship Id="rId7" Type="http://schemas.openxmlformats.org/officeDocument/2006/relationships/hyperlink" Target="https://www.machinelearningplus.com/nlp/topic-modeling-visualization-how-to-present-results-lda-models/" TargetMode="External"/><Relationship Id="rId8" Type="http://schemas.openxmlformats.org/officeDocument/2006/relationships/hyperlink" Target="https://www.machinelearningplus.com/nlp/topic-modeling-python-sklearn-examp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4749925" y="2374875"/>
            <a:ext cx="3777900" cy="152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3"/>
                </a:solidFill>
              </a:rPr>
              <a:t>MontyBot</a:t>
            </a:r>
            <a:endParaRPr sz="6000">
              <a:solidFill>
                <a:schemeClr val="accent3"/>
              </a:solidFill>
            </a:endParaRPr>
          </a:p>
        </p:txBody>
      </p:sp>
      <p:sp>
        <p:nvSpPr>
          <p:cNvPr id="124" name="Google Shape;124;p23"/>
          <p:cNvSpPr txBox="1"/>
          <p:nvPr>
            <p:ph idx="1" type="subTitle"/>
          </p:nvPr>
        </p:nvSpPr>
        <p:spPr>
          <a:xfrm>
            <a:off x="4152800" y="3901275"/>
            <a:ext cx="4375200" cy="78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600"/>
              <a:t>A Gardening Chatbot - Final Capstone - Nathalie Ries</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 type="subTitle"/>
          </p:nvPr>
        </p:nvSpPr>
        <p:spPr>
          <a:xfrm>
            <a:off x="597150" y="1546875"/>
            <a:ext cx="6299400" cy="30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modeling is an unsupervised machine learning technique that is capable of scanning a set of documents, detecting word and phrase patterns within them, and automatically clustering word groups and similar expressions that best characterize a set of documents.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part project I used the most popular topic modeling model: the Latent Dirichlet Allocation model. I used both the scikit learn LDA and the Gensim LDA. I also applied GridSearchCV to identify the best parameters on the scikit learn LDA.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first show my EDA results followed by the model implementations and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p32"/>
          <p:cNvSpPr txBox="1"/>
          <p:nvPr>
            <p:ph type="title"/>
          </p:nvPr>
        </p:nvSpPr>
        <p:spPr>
          <a:xfrm>
            <a:off x="597150" y="-171450"/>
            <a:ext cx="40215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Modeling</a:t>
            </a:r>
            <a:endParaRPr/>
          </a:p>
        </p:txBody>
      </p:sp>
      <p:cxnSp>
        <p:nvCxnSpPr>
          <p:cNvPr id="265" name="Google Shape;265;p32"/>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
        <p:nvSpPr>
          <p:cNvPr id="266" name="Google Shape;266;p32"/>
          <p:cNvSpPr/>
          <p:nvPr/>
        </p:nvSpPr>
        <p:spPr>
          <a:xfrm>
            <a:off x="7475459" y="2225736"/>
            <a:ext cx="1035547" cy="1540455"/>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597150" y="-171450"/>
            <a:ext cx="60918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original dataframe</a:t>
            </a:r>
            <a:endParaRPr/>
          </a:p>
        </p:txBody>
      </p:sp>
      <p:cxnSp>
        <p:nvCxnSpPr>
          <p:cNvPr id="272" name="Google Shape;272;p33"/>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273" name="Google Shape;273;p33"/>
          <p:cNvPicPr preferRelativeResize="0"/>
          <p:nvPr/>
        </p:nvPicPr>
        <p:blipFill>
          <a:blip r:embed="rId3">
            <a:alphaModFix/>
          </a:blip>
          <a:stretch>
            <a:fillRect/>
          </a:stretch>
        </p:blipFill>
        <p:spPr>
          <a:xfrm>
            <a:off x="164300" y="2240750"/>
            <a:ext cx="8839199" cy="17572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idx="1" type="subTitle"/>
          </p:nvPr>
        </p:nvSpPr>
        <p:spPr>
          <a:xfrm>
            <a:off x="597150" y="1293150"/>
            <a:ext cx="62994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frequent word distribution prior to text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p34"/>
          <p:cNvSpPr txBox="1"/>
          <p:nvPr>
            <p:ph type="title"/>
          </p:nvPr>
        </p:nvSpPr>
        <p:spPr>
          <a:xfrm>
            <a:off x="597150" y="-171450"/>
            <a:ext cx="60918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cxnSp>
        <p:nvCxnSpPr>
          <p:cNvPr id="280" name="Google Shape;280;p34"/>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281" name="Google Shape;281;p34"/>
          <p:cNvPicPr preferRelativeResize="0"/>
          <p:nvPr/>
        </p:nvPicPr>
        <p:blipFill>
          <a:blip r:embed="rId3">
            <a:alphaModFix/>
          </a:blip>
          <a:stretch>
            <a:fillRect/>
          </a:stretch>
        </p:blipFill>
        <p:spPr>
          <a:xfrm>
            <a:off x="152400" y="1986150"/>
            <a:ext cx="8839202" cy="22169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 type="subTitle"/>
          </p:nvPr>
        </p:nvSpPr>
        <p:spPr>
          <a:xfrm>
            <a:off x="597150" y="1293150"/>
            <a:ext cx="62994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most </a:t>
            </a:r>
            <a:r>
              <a:rPr lang="en"/>
              <a:t>frequent word distribution after removing stop 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p35"/>
          <p:cNvSpPr txBox="1"/>
          <p:nvPr>
            <p:ph type="title"/>
          </p:nvPr>
        </p:nvSpPr>
        <p:spPr>
          <a:xfrm>
            <a:off x="597150" y="-171450"/>
            <a:ext cx="60918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cxnSp>
        <p:nvCxnSpPr>
          <p:cNvPr id="288" name="Google Shape;288;p35"/>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289" name="Google Shape;289;p35"/>
          <p:cNvPicPr preferRelativeResize="0"/>
          <p:nvPr/>
        </p:nvPicPr>
        <p:blipFill rotWithShape="1">
          <a:blip r:embed="rId3">
            <a:alphaModFix/>
          </a:blip>
          <a:srcRect b="0" l="119" r="119" t="0"/>
          <a:stretch/>
        </p:blipFill>
        <p:spPr>
          <a:xfrm>
            <a:off x="152400" y="1986150"/>
            <a:ext cx="8839200" cy="22169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idx="1" type="subTitle"/>
          </p:nvPr>
        </p:nvSpPr>
        <p:spPr>
          <a:xfrm>
            <a:off x="481825" y="1557725"/>
            <a:ext cx="5169300" cy="30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Originally proposed by Blei et al in 2003,</a:t>
            </a:r>
            <a:r>
              <a:rPr lang="en"/>
              <a:t> the latent Dirichlet allocation (LDA) is a </a:t>
            </a:r>
            <a:r>
              <a:rPr lang="en">
                <a:uFill>
                  <a:noFill/>
                </a:uFill>
                <a:hlinkClick r:id="rId3"/>
              </a:rPr>
              <a:t>generative statistical model</a:t>
            </a:r>
            <a:r>
              <a:rPr lang="en"/>
              <a:t> that allows sets of observations to be explained by </a:t>
            </a:r>
            <a:r>
              <a:rPr lang="en">
                <a:uFill>
                  <a:noFill/>
                </a:uFill>
                <a:hlinkClick r:id="rId4"/>
              </a:rPr>
              <a:t>unobserved</a:t>
            </a:r>
            <a:r>
              <a:rPr lang="en"/>
              <a:t> groups that explain why some parts of the data are similar.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observations are words collected into documents, it posits that each document is a mixture of a small number of topics and that each word's presence is attributable to one of the document's 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Source: </a:t>
            </a:r>
            <a:r>
              <a:rPr lang="en" sz="1000" u="sng">
                <a:solidFill>
                  <a:schemeClr val="hlink"/>
                </a:solidFill>
                <a:hlinkClick r:id="rId5"/>
              </a:rPr>
              <a:t>Wikipedia</a:t>
            </a:r>
            <a:r>
              <a:rPr lang="en" sz="1000"/>
              <a:t> &amp; </a:t>
            </a:r>
            <a:r>
              <a:rPr lang="en" sz="1000" u="sng">
                <a:solidFill>
                  <a:schemeClr val="hlink"/>
                </a:solidFill>
                <a:hlinkClick r:id="rId6"/>
              </a:rPr>
              <a:t>Youtube Video</a:t>
            </a:r>
            <a:endParaRPr sz="1000"/>
          </a:p>
          <a:p>
            <a:pPr indent="0" lvl="0" marL="0" rtl="0" algn="l">
              <a:spcBef>
                <a:spcPts val="0"/>
              </a:spcBef>
              <a:spcAft>
                <a:spcPts val="0"/>
              </a:spcAft>
              <a:buNone/>
            </a:pPr>
            <a:r>
              <a:t/>
            </a:r>
            <a:endParaRPr/>
          </a:p>
        </p:txBody>
      </p:sp>
      <p:sp>
        <p:nvSpPr>
          <p:cNvPr id="295" name="Google Shape;295;p36"/>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Latent Dirichlet Allocation Model</a:t>
            </a:r>
            <a:endParaRPr/>
          </a:p>
        </p:txBody>
      </p:sp>
      <p:cxnSp>
        <p:nvCxnSpPr>
          <p:cNvPr id="296" name="Google Shape;296;p36"/>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297" name="Google Shape;297;p36"/>
          <p:cNvPicPr preferRelativeResize="0"/>
          <p:nvPr/>
        </p:nvPicPr>
        <p:blipFill>
          <a:blip r:embed="rId7">
            <a:alphaModFix/>
          </a:blip>
          <a:stretch>
            <a:fillRect/>
          </a:stretch>
        </p:blipFill>
        <p:spPr>
          <a:xfrm>
            <a:off x="6245975" y="2107038"/>
            <a:ext cx="2381250" cy="124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idx="1" type="subTitle"/>
          </p:nvPr>
        </p:nvSpPr>
        <p:spPr>
          <a:xfrm>
            <a:off x="481825" y="1557725"/>
            <a:ext cx="68349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lang="en"/>
              <a:t>Step 1: Converting to list</a:t>
            </a:r>
            <a:endParaRPr/>
          </a:p>
          <a:p>
            <a:pPr indent="0" lvl="0" marL="0" rtl="0" algn="l">
              <a:lnSpc>
                <a:spcPct val="100000"/>
              </a:lnSpc>
              <a:spcBef>
                <a:spcPts val="1400"/>
              </a:spcBef>
              <a:spcAft>
                <a:spcPts val="0"/>
              </a:spcAft>
              <a:buNone/>
            </a:pPr>
            <a:r>
              <a:rPr lang="en"/>
              <a:t>Step 2: A few extra cleaning to remove emails, new line characters or single quotes.</a:t>
            </a:r>
            <a:endParaRPr/>
          </a:p>
          <a:p>
            <a:pPr indent="0" lvl="0" marL="0" rtl="0" algn="l">
              <a:lnSpc>
                <a:spcPct val="100000"/>
              </a:lnSpc>
              <a:spcBef>
                <a:spcPts val="1400"/>
              </a:spcBef>
              <a:spcAft>
                <a:spcPts val="0"/>
              </a:spcAft>
              <a:buNone/>
            </a:pPr>
            <a:r>
              <a:rPr lang="en"/>
              <a:t>Step 3:  Lemmatization (process of finding the lemma of each word)</a:t>
            </a:r>
            <a:endParaRPr/>
          </a:p>
          <a:p>
            <a:pPr indent="0" lvl="0" marL="0" rtl="0" algn="l">
              <a:lnSpc>
                <a:spcPct val="100000"/>
              </a:lnSpc>
              <a:spcBef>
                <a:spcPts val="1400"/>
              </a:spcBef>
              <a:spcAft>
                <a:spcPts val="0"/>
              </a:spcAft>
              <a:buClr>
                <a:schemeClr val="dk1"/>
              </a:buClr>
              <a:buSzPts val="1100"/>
              <a:buFont typeface="Arial"/>
              <a:buNone/>
            </a:pPr>
            <a:r>
              <a:rPr lang="en"/>
              <a:t>Step 4: Create the document word matrix which is required as main input by the LDA model. I used CountVectorizer.  </a:t>
            </a:r>
            <a:r>
              <a:rPr lang="en"/>
              <a:t>I have configured the CountVectorizer to consider words that has occurred at least 10 times (min_df), remove built-in english stopwords, convert all words to lowercase, and a word can contain numbers and alphabets of at least length 3 in order to be qualified as a word.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303" name="Google Shape;303;p37"/>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for the model</a:t>
            </a:r>
            <a:endParaRPr/>
          </a:p>
        </p:txBody>
      </p:sp>
      <p:cxnSp>
        <p:nvCxnSpPr>
          <p:cNvPr id="304" name="Google Shape;304;p37"/>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
        <p:nvSpPr>
          <p:cNvPr id="305" name="Google Shape;305;p37"/>
          <p:cNvSpPr/>
          <p:nvPr/>
        </p:nvSpPr>
        <p:spPr>
          <a:xfrm>
            <a:off x="7660177" y="2494570"/>
            <a:ext cx="955158" cy="1390643"/>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idx="1" type="subTitle"/>
          </p:nvPr>
        </p:nvSpPr>
        <p:spPr>
          <a:xfrm>
            <a:off x="481825" y="1557725"/>
            <a:ext cx="3401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 model with higher log-likelihood and lower perplexity (exp(-1. * log-likelihood per word)) is considered to be good.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 best parameters that resulted from grid search cv with n_components: [10,15,20,25,30] and learning_decay:[0.5,0.7,0.9] where </a:t>
            </a:r>
            <a:r>
              <a:rPr b="1" lang="en"/>
              <a:t>10 and 0.9 respectively</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lang="en"/>
              <a:t>Here we see through the pyLDAvis that there is 3 groups of topics that formed.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311" name="Google Shape;311;p38"/>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SKlearn LDA with GridSearchCV</a:t>
            </a:r>
            <a:endParaRPr/>
          </a:p>
        </p:txBody>
      </p:sp>
      <p:cxnSp>
        <p:nvCxnSpPr>
          <p:cNvPr id="312" name="Google Shape;312;p38"/>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13" name="Google Shape;313;p38"/>
          <p:cNvPicPr preferRelativeResize="0"/>
          <p:nvPr/>
        </p:nvPicPr>
        <p:blipFill>
          <a:blip r:embed="rId3">
            <a:alphaModFix/>
          </a:blip>
          <a:stretch>
            <a:fillRect/>
          </a:stretch>
        </p:blipFill>
        <p:spPr>
          <a:xfrm>
            <a:off x="4061350" y="1700700"/>
            <a:ext cx="4955974" cy="22534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idx="1" type="subTitle"/>
          </p:nvPr>
        </p:nvSpPr>
        <p:spPr>
          <a:xfrm>
            <a:off x="481825" y="1557725"/>
            <a:ext cx="3401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Through my research I found that Gensim LDA can sometimes yield better results that scikit Learn’s LDA.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One of the ways to compare the 2 is by visualising the topics and see </a:t>
            </a:r>
            <a:r>
              <a:rPr lang="en"/>
              <a:t>whether</a:t>
            </a:r>
            <a:r>
              <a:rPr lang="en"/>
              <a:t> they are better </a:t>
            </a:r>
            <a:r>
              <a:rPr lang="en"/>
              <a:t>separated.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Here we can see that the topics aren’t as clustered together as with scikit learn’s LDA.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 proceeded with this model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319" name="Google Shape;319;p39"/>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Comparing to Gensim LDA</a:t>
            </a:r>
            <a:endParaRPr/>
          </a:p>
        </p:txBody>
      </p:sp>
      <p:cxnSp>
        <p:nvCxnSpPr>
          <p:cNvPr id="320" name="Google Shape;320;p39"/>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21" name="Google Shape;321;p39"/>
          <p:cNvPicPr preferRelativeResize="0"/>
          <p:nvPr/>
        </p:nvPicPr>
        <p:blipFill rotWithShape="1">
          <a:blip r:embed="rId3">
            <a:alphaModFix/>
          </a:blip>
          <a:srcRect b="1737" l="0" r="0" t="1737"/>
          <a:stretch/>
        </p:blipFill>
        <p:spPr>
          <a:xfrm>
            <a:off x="4061350" y="1700700"/>
            <a:ext cx="4955972" cy="22534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idx="1" type="subTitle"/>
          </p:nvPr>
        </p:nvSpPr>
        <p:spPr>
          <a:xfrm>
            <a:off x="481825" y="1557725"/>
            <a:ext cx="3401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To classify a document as belonging to a particular topic, I looked at which topic has the highest contribution to that document and assigned it.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 this illustration, I’ve greened out all major topics in a document and assigned the most dominant topic in its own column.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327" name="Google Shape;327;p40"/>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Allocating 1 topic to each question</a:t>
            </a:r>
            <a:endParaRPr/>
          </a:p>
        </p:txBody>
      </p:sp>
      <p:cxnSp>
        <p:nvCxnSpPr>
          <p:cNvPr id="328" name="Google Shape;328;p40"/>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29" name="Google Shape;329;p40"/>
          <p:cNvPicPr preferRelativeResize="0"/>
          <p:nvPr/>
        </p:nvPicPr>
        <p:blipFill rotWithShape="1">
          <a:blip r:embed="rId3">
            <a:alphaModFix/>
          </a:blip>
          <a:srcRect b="0" l="2910" r="2910" t="0"/>
          <a:stretch/>
        </p:blipFill>
        <p:spPr>
          <a:xfrm>
            <a:off x="4061350" y="1700700"/>
            <a:ext cx="4955972" cy="22534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idx="1" type="subTitle"/>
          </p:nvPr>
        </p:nvSpPr>
        <p:spPr>
          <a:xfrm>
            <a:off x="456125" y="1454850"/>
            <a:ext cx="8249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Based on the top 15 key words to each topic, I individually named them. For example, Top 0 had “grow”,”root”,”hydroponic” so I labeled that topic:”Hydroponics” which is a specific growing method.</a:t>
            </a:r>
            <a:endParaRPr/>
          </a:p>
        </p:txBody>
      </p:sp>
      <p:sp>
        <p:nvSpPr>
          <p:cNvPr id="335" name="Google Shape;335;p41"/>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Naming each topic</a:t>
            </a:r>
            <a:endParaRPr/>
          </a:p>
        </p:txBody>
      </p:sp>
      <p:cxnSp>
        <p:nvCxnSpPr>
          <p:cNvPr id="336" name="Google Shape;336;p41"/>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37" name="Google Shape;337;p41"/>
          <p:cNvPicPr preferRelativeResize="0"/>
          <p:nvPr/>
        </p:nvPicPr>
        <p:blipFill>
          <a:blip r:embed="rId3">
            <a:alphaModFix/>
          </a:blip>
          <a:stretch>
            <a:fillRect/>
          </a:stretch>
        </p:blipFill>
        <p:spPr>
          <a:xfrm>
            <a:off x="315750" y="2497101"/>
            <a:ext cx="8512500" cy="252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3" type="title"/>
          </p:nvPr>
        </p:nvSpPr>
        <p:spPr>
          <a:xfrm>
            <a:off x="477950" y="362284"/>
            <a:ext cx="8042700" cy="9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0" name="Google Shape;130;p24"/>
          <p:cNvSpPr/>
          <p:nvPr/>
        </p:nvSpPr>
        <p:spPr>
          <a:xfrm flipH="1">
            <a:off x="713375" y="1503350"/>
            <a:ext cx="971700" cy="3640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flipH="1">
            <a:off x="4790075" y="1503350"/>
            <a:ext cx="971700" cy="3640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ph idx="1" type="subTitle"/>
          </p:nvPr>
        </p:nvSpPr>
        <p:spPr>
          <a:xfrm>
            <a:off x="1723175" y="21654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how I decided to do this project</a:t>
            </a:r>
            <a:endParaRPr/>
          </a:p>
        </p:txBody>
      </p:sp>
      <p:sp>
        <p:nvSpPr>
          <p:cNvPr id="133" name="Google Shape;133;p24"/>
          <p:cNvSpPr txBox="1"/>
          <p:nvPr>
            <p:ph type="ctrTitle"/>
          </p:nvPr>
        </p:nvSpPr>
        <p:spPr>
          <a:xfrm>
            <a:off x="1723175" y="17162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134" name="Google Shape;134;p24"/>
          <p:cNvSpPr txBox="1"/>
          <p:nvPr>
            <p:ph idx="2" type="title"/>
          </p:nvPr>
        </p:nvSpPr>
        <p:spPr>
          <a:xfrm>
            <a:off x="865625" y="17132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01</a:t>
            </a:r>
            <a:endParaRPr>
              <a:solidFill>
                <a:schemeClr val="accent3"/>
              </a:solidFill>
            </a:endParaRPr>
          </a:p>
        </p:txBody>
      </p:sp>
      <p:sp>
        <p:nvSpPr>
          <p:cNvPr id="135" name="Google Shape;135;p24"/>
          <p:cNvSpPr txBox="1"/>
          <p:nvPr>
            <p:ph idx="4" type="subTitle"/>
          </p:nvPr>
        </p:nvSpPr>
        <p:spPr>
          <a:xfrm>
            <a:off x="1723175" y="31560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on questions</a:t>
            </a:r>
            <a:endParaRPr/>
          </a:p>
        </p:txBody>
      </p:sp>
      <p:sp>
        <p:nvSpPr>
          <p:cNvPr id="136" name="Google Shape;136;p24"/>
          <p:cNvSpPr txBox="1"/>
          <p:nvPr>
            <p:ph idx="5" type="ctrTitle"/>
          </p:nvPr>
        </p:nvSpPr>
        <p:spPr>
          <a:xfrm>
            <a:off x="1723175" y="27068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Modeling</a:t>
            </a:r>
            <a:endParaRPr/>
          </a:p>
        </p:txBody>
      </p:sp>
      <p:sp>
        <p:nvSpPr>
          <p:cNvPr id="137" name="Google Shape;137;p24"/>
          <p:cNvSpPr txBox="1"/>
          <p:nvPr>
            <p:ph idx="6" type="title"/>
          </p:nvPr>
        </p:nvSpPr>
        <p:spPr>
          <a:xfrm>
            <a:off x="865625" y="27038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02</a:t>
            </a:r>
            <a:endParaRPr>
              <a:solidFill>
                <a:schemeClr val="accent3"/>
              </a:solidFill>
            </a:endParaRPr>
          </a:p>
        </p:txBody>
      </p:sp>
      <p:sp>
        <p:nvSpPr>
          <p:cNvPr id="138" name="Google Shape;138;p24"/>
          <p:cNvSpPr txBox="1"/>
          <p:nvPr>
            <p:ph idx="7" type="subTitle"/>
          </p:nvPr>
        </p:nvSpPr>
        <p:spPr>
          <a:xfrm>
            <a:off x="1723175" y="41466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Extractive approach on answers</a:t>
            </a:r>
            <a:endParaRPr/>
          </a:p>
        </p:txBody>
      </p:sp>
      <p:sp>
        <p:nvSpPr>
          <p:cNvPr id="139" name="Google Shape;139;p24"/>
          <p:cNvSpPr txBox="1"/>
          <p:nvPr>
            <p:ph idx="8" type="ctrTitle"/>
          </p:nvPr>
        </p:nvSpPr>
        <p:spPr>
          <a:xfrm>
            <a:off x="1723175" y="36974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Summarization</a:t>
            </a:r>
            <a:endParaRPr/>
          </a:p>
        </p:txBody>
      </p:sp>
      <p:sp>
        <p:nvSpPr>
          <p:cNvPr id="140" name="Google Shape;140;p24"/>
          <p:cNvSpPr txBox="1"/>
          <p:nvPr>
            <p:ph idx="9" type="title"/>
          </p:nvPr>
        </p:nvSpPr>
        <p:spPr>
          <a:xfrm>
            <a:off x="865625" y="36944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141" name="Google Shape;141;p24"/>
          <p:cNvSpPr txBox="1"/>
          <p:nvPr>
            <p:ph idx="13" type="subTitle"/>
          </p:nvPr>
        </p:nvSpPr>
        <p:spPr>
          <a:xfrm>
            <a:off x="5761775" y="21654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model</a:t>
            </a:r>
            <a:endParaRPr/>
          </a:p>
        </p:txBody>
      </p:sp>
      <p:sp>
        <p:nvSpPr>
          <p:cNvPr id="142" name="Google Shape;142;p24"/>
          <p:cNvSpPr txBox="1"/>
          <p:nvPr>
            <p:ph idx="14" type="ctrTitle"/>
          </p:nvPr>
        </p:nvSpPr>
        <p:spPr>
          <a:xfrm>
            <a:off x="5761775" y="17162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the ChatBot</a:t>
            </a:r>
            <a:endParaRPr/>
          </a:p>
        </p:txBody>
      </p:sp>
      <p:sp>
        <p:nvSpPr>
          <p:cNvPr id="143" name="Google Shape;143;p24"/>
          <p:cNvSpPr txBox="1"/>
          <p:nvPr>
            <p:ph idx="15" type="title"/>
          </p:nvPr>
        </p:nvSpPr>
        <p:spPr>
          <a:xfrm>
            <a:off x="4942175" y="17132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04</a:t>
            </a:r>
            <a:endParaRPr>
              <a:solidFill>
                <a:schemeClr val="accent3"/>
              </a:solidFill>
            </a:endParaRPr>
          </a:p>
        </p:txBody>
      </p:sp>
      <p:sp>
        <p:nvSpPr>
          <p:cNvPr id="144" name="Google Shape;144;p24"/>
          <p:cNvSpPr txBox="1"/>
          <p:nvPr>
            <p:ph idx="16" type="subTitle"/>
          </p:nvPr>
        </p:nvSpPr>
        <p:spPr>
          <a:xfrm>
            <a:off x="5761775" y="31560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can do to improve this bot</a:t>
            </a:r>
            <a:endParaRPr/>
          </a:p>
        </p:txBody>
      </p:sp>
      <p:sp>
        <p:nvSpPr>
          <p:cNvPr id="145" name="Google Shape;145;p24"/>
          <p:cNvSpPr txBox="1"/>
          <p:nvPr>
            <p:ph idx="17" type="ctrTitle"/>
          </p:nvPr>
        </p:nvSpPr>
        <p:spPr>
          <a:xfrm>
            <a:off x="5761775" y="27068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146" name="Google Shape;146;p24"/>
          <p:cNvSpPr txBox="1"/>
          <p:nvPr>
            <p:ph idx="18" type="title"/>
          </p:nvPr>
        </p:nvSpPr>
        <p:spPr>
          <a:xfrm>
            <a:off x="4942175" y="27038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05</a:t>
            </a:r>
            <a:endParaRPr>
              <a:solidFill>
                <a:schemeClr val="accent3"/>
              </a:solidFill>
            </a:endParaRPr>
          </a:p>
        </p:txBody>
      </p:sp>
      <p:sp>
        <p:nvSpPr>
          <p:cNvPr id="147" name="Google Shape;147;p24"/>
          <p:cNvSpPr txBox="1"/>
          <p:nvPr>
            <p:ph idx="19" type="subTitle"/>
          </p:nvPr>
        </p:nvSpPr>
        <p:spPr>
          <a:xfrm>
            <a:off x="5761775" y="4146651"/>
            <a:ext cx="2752500" cy="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Ideas on enhancements</a:t>
            </a:r>
            <a:endParaRPr/>
          </a:p>
        </p:txBody>
      </p:sp>
      <p:sp>
        <p:nvSpPr>
          <p:cNvPr id="148" name="Google Shape;148;p24"/>
          <p:cNvSpPr txBox="1"/>
          <p:nvPr>
            <p:ph idx="20" type="ctrTitle"/>
          </p:nvPr>
        </p:nvSpPr>
        <p:spPr>
          <a:xfrm>
            <a:off x="5761775" y="36974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149" name="Google Shape;149;p24"/>
          <p:cNvSpPr txBox="1"/>
          <p:nvPr>
            <p:ph idx="21" type="title"/>
          </p:nvPr>
        </p:nvSpPr>
        <p:spPr>
          <a:xfrm>
            <a:off x="4942175" y="36944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06</a:t>
            </a:r>
            <a:endParaRPr>
              <a:solidFill>
                <a:schemeClr val="accent3"/>
              </a:solidFill>
            </a:endParaRPr>
          </a:p>
        </p:txBody>
      </p:sp>
      <p:cxnSp>
        <p:nvCxnSpPr>
          <p:cNvPr id="150" name="Google Shape;150;p24"/>
          <p:cNvCxnSpPr/>
          <p:nvPr/>
        </p:nvCxnSpPr>
        <p:spPr>
          <a:xfrm flipH="1" rot="10800000">
            <a:off x="710550" y="960875"/>
            <a:ext cx="7727100" cy="1200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idx="1" type="subTitle"/>
          </p:nvPr>
        </p:nvSpPr>
        <p:spPr>
          <a:xfrm>
            <a:off x="456125" y="1454850"/>
            <a:ext cx="8249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Based on the top 15 key words to each topic, I individually named them. For example, Top 0 had “grow”,”root”,”hydroponic” so I labeled that topic:”Hydroponics” which is a specific growing method.</a:t>
            </a:r>
            <a:endParaRPr/>
          </a:p>
        </p:txBody>
      </p:sp>
      <p:sp>
        <p:nvSpPr>
          <p:cNvPr id="343" name="Google Shape;343;p42"/>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Naming each topic</a:t>
            </a:r>
            <a:endParaRPr/>
          </a:p>
        </p:txBody>
      </p:sp>
      <p:cxnSp>
        <p:nvCxnSpPr>
          <p:cNvPr id="344" name="Google Shape;344;p42"/>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45" name="Google Shape;345;p42"/>
          <p:cNvPicPr preferRelativeResize="0"/>
          <p:nvPr/>
        </p:nvPicPr>
        <p:blipFill>
          <a:blip r:embed="rId3">
            <a:alphaModFix/>
          </a:blip>
          <a:stretch>
            <a:fillRect/>
          </a:stretch>
        </p:blipFill>
        <p:spPr>
          <a:xfrm>
            <a:off x="315750" y="2497101"/>
            <a:ext cx="8512500" cy="252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437675" y="361825"/>
            <a:ext cx="5090400" cy="107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At the end of Step 1</a:t>
            </a:r>
            <a:endParaRPr/>
          </a:p>
        </p:txBody>
      </p:sp>
      <p:sp>
        <p:nvSpPr>
          <p:cNvPr id="351" name="Google Shape;351;p43"/>
          <p:cNvSpPr txBox="1"/>
          <p:nvPr>
            <p:ph idx="1" type="subTitle"/>
          </p:nvPr>
        </p:nvSpPr>
        <p:spPr>
          <a:xfrm>
            <a:off x="4441750" y="2301000"/>
            <a:ext cx="2710500" cy="17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10 topics are:</a:t>
            </a:r>
            <a:endParaRPr/>
          </a:p>
          <a:p>
            <a:pPr indent="-317500" lvl="0" marL="457200" rtl="0" algn="l">
              <a:spcBef>
                <a:spcPts val="0"/>
              </a:spcBef>
              <a:spcAft>
                <a:spcPts val="0"/>
              </a:spcAft>
              <a:buSzPts val="1400"/>
              <a:buChar char="●"/>
            </a:pPr>
            <a:r>
              <a:rPr lang="en"/>
              <a:t>Compost_Fertilization</a:t>
            </a:r>
            <a:endParaRPr/>
          </a:p>
          <a:p>
            <a:pPr indent="-317500" lvl="0" marL="457200" rtl="0" algn="l">
              <a:spcBef>
                <a:spcPts val="0"/>
              </a:spcBef>
              <a:spcAft>
                <a:spcPts val="0"/>
              </a:spcAft>
              <a:buSzPts val="1400"/>
              <a:buChar char="●"/>
            </a:pPr>
            <a:r>
              <a:rPr lang="en"/>
              <a:t>Herb_Garden</a:t>
            </a:r>
            <a:endParaRPr/>
          </a:p>
          <a:p>
            <a:pPr indent="-317500" lvl="0" marL="457200" rtl="0" algn="l">
              <a:spcBef>
                <a:spcPts val="0"/>
              </a:spcBef>
              <a:spcAft>
                <a:spcPts val="0"/>
              </a:spcAft>
              <a:buSzPts val="1400"/>
              <a:buChar char="●"/>
            </a:pPr>
            <a:r>
              <a:rPr lang="en"/>
              <a:t>Hydroponics</a:t>
            </a:r>
            <a:endParaRPr/>
          </a:p>
          <a:p>
            <a:pPr indent="-317500" lvl="0" marL="457200" rtl="0" algn="l">
              <a:spcBef>
                <a:spcPts val="0"/>
              </a:spcBef>
              <a:spcAft>
                <a:spcPts val="0"/>
              </a:spcAft>
              <a:buSzPts val="1400"/>
              <a:buChar char="●"/>
            </a:pPr>
            <a:r>
              <a:rPr lang="en"/>
              <a:t>Indoor Gardening</a:t>
            </a:r>
            <a:endParaRPr/>
          </a:p>
          <a:p>
            <a:pPr indent="-317500" lvl="0" marL="457200" rtl="0" algn="l">
              <a:spcBef>
                <a:spcPts val="0"/>
              </a:spcBef>
              <a:spcAft>
                <a:spcPts val="0"/>
              </a:spcAft>
              <a:buSzPts val="1400"/>
              <a:buChar char="●"/>
            </a:pPr>
            <a:r>
              <a:rPr lang="en"/>
              <a:t>Issue Identification</a:t>
            </a:r>
            <a:endParaRPr/>
          </a:p>
          <a:p>
            <a:pPr indent="-317500" lvl="0" marL="457200" rtl="0" algn="l">
              <a:spcBef>
                <a:spcPts val="0"/>
              </a:spcBef>
              <a:spcAft>
                <a:spcPts val="0"/>
              </a:spcAft>
              <a:buSzPts val="1400"/>
              <a:buChar char="●"/>
            </a:pPr>
            <a:r>
              <a:rPr lang="en"/>
              <a:t>Organic Gardening</a:t>
            </a:r>
            <a:endParaRPr/>
          </a:p>
          <a:p>
            <a:pPr indent="-317500" lvl="0" marL="457200" rtl="0" algn="l">
              <a:spcBef>
                <a:spcPts val="0"/>
              </a:spcBef>
              <a:spcAft>
                <a:spcPts val="0"/>
              </a:spcAft>
              <a:buSzPts val="1400"/>
              <a:buChar char="●"/>
            </a:pPr>
            <a:r>
              <a:rPr lang="en"/>
              <a:t>Perennial Gardening</a:t>
            </a:r>
            <a:endParaRPr/>
          </a:p>
          <a:p>
            <a:pPr indent="-317500" lvl="0" marL="457200" rtl="0" algn="l">
              <a:spcBef>
                <a:spcPts val="0"/>
              </a:spcBef>
              <a:spcAft>
                <a:spcPts val="0"/>
              </a:spcAft>
              <a:buSzPts val="1400"/>
              <a:buChar char="●"/>
            </a:pPr>
            <a:r>
              <a:rPr lang="en"/>
              <a:t>Pest_Disease</a:t>
            </a:r>
            <a:endParaRPr/>
          </a:p>
          <a:p>
            <a:pPr indent="-317500" lvl="0" marL="457200" rtl="0" algn="l">
              <a:spcBef>
                <a:spcPts val="0"/>
              </a:spcBef>
              <a:spcAft>
                <a:spcPts val="0"/>
              </a:spcAft>
              <a:buSzPts val="1400"/>
              <a:buChar char="●"/>
            </a:pPr>
            <a:r>
              <a:rPr lang="en"/>
              <a:t>Trees</a:t>
            </a:r>
            <a:endParaRPr/>
          </a:p>
          <a:p>
            <a:pPr indent="-317500" lvl="0" marL="457200" rtl="0" algn="l">
              <a:spcBef>
                <a:spcPts val="0"/>
              </a:spcBef>
              <a:spcAft>
                <a:spcPts val="0"/>
              </a:spcAft>
              <a:buSzPts val="1400"/>
              <a:buChar char="●"/>
            </a:pPr>
            <a:r>
              <a:rPr lang="en"/>
              <a:t>Watering</a:t>
            </a:r>
            <a:endParaRPr/>
          </a:p>
          <a:p>
            <a:pPr indent="0" lvl="0" marL="457200" rtl="0" algn="l">
              <a:spcBef>
                <a:spcPts val="0"/>
              </a:spcBef>
              <a:spcAft>
                <a:spcPts val="0"/>
              </a:spcAft>
              <a:buNone/>
            </a:pPr>
            <a:r>
              <a:t/>
            </a:r>
            <a:endParaRPr/>
          </a:p>
        </p:txBody>
      </p:sp>
      <p:sp>
        <p:nvSpPr>
          <p:cNvPr id="352" name="Google Shape;352;p43"/>
          <p:cNvSpPr txBox="1"/>
          <p:nvPr>
            <p:ph idx="2" type="ctrTitle"/>
          </p:nvPr>
        </p:nvSpPr>
        <p:spPr>
          <a:xfrm>
            <a:off x="4441750" y="1573500"/>
            <a:ext cx="4314900" cy="7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Allocated a topic to each question</a:t>
            </a:r>
            <a:endParaRPr/>
          </a:p>
        </p:txBody>
      </p:sp>
      <p:cxnSp>
        <p:nvCxnSpPr>
          <p:cNvPr id="353" name="Google Shape;353;p43"/>
          <p:cNvCxnSpPr/>
          <p:nvPr/>
        </p:nvCxnSpPr>
        <p:spPr>
          <a:xfrm flipH="1" rot="10800000">
            <a:off x="6217150" y="981825"/>
            <a:ext cx="2926800" cy="600"/>
          </a:xfrm>
          <a:prstGeom prst="straightConnector1">
            <a:avLst/>
          </a:prstGeom>
          <a:noFill/>
          <a:ln cap="flat" cmpd="sng" w="9525">
            <a:solidFill>
              <a:schemeClr val="dk2"/>
            </a:solidFill>
            <a:prstDash val="solid"/>
            <a:round/>
            <a:headEnd len="med" w="med" type="oval"/>
            <a:tailEnd len="med" w="med" type="none"/>
          </a:ln>
        </p:spPr>
      </p:cxnSp>
      <p:pic>
        <p:nvPicPr>
          <p:cNvPr id="354" name="Google Shape;354;p43"/>
          <p:cNvPicPr preferRelativeResize="0"/>
          <p:nvPr/>
        </p:nvPicPr>
        <p:blipFill rotWithShape="1">
          <a:blip r:embed="rId3">
            <a:alphaModFix/>
          </a:blip>
          <a:srcRect b="0" l="3060" r="3060" t="0"/>
          <a:stretch/>
        </p:blipFill>
        <p:spPr>
          <a:xfrm>
            <a:off x="0" y="25"/>
            <a:ext cx="3621600" cy="5143500"/>
          </a:xfrm>
          <a:prstGeom prst="parallelogram">
            <a:avLst>
              <a:gd fmla="val 25000"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44"/>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Text Summarization</a:t>
            </a:r>
            <a:endParaRPr/>
          </a:p>
        </p:txBody>
      </p:sp>
      <p:sp>
        <p:nvSpPr>
          <p:cNvPr id="360" name="Google Shape;360;p44"/>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idx="1" type="subTitle"/>
          </p:nvPr>
        </p:nvSpPr>
        <p:spPr>
          <a:xfrm>
            <a:off x="456125" y="1454850"/>
            <a:ext cx="8249400" cy="38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Created 6 continuous variables to explore the answer column:</a:t>
            </a:r>
            <a:endParaRPr/>
          </a:p>
        </p:txBody>
      </p:sp>
      <p:sp>
        <p:nvSpPr>
          <p:cNvPr id="366" name="Google Shape;366;p45"/>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cxnSp>
        <p:nvCxnSpPr>
          <p:cNvPr id="367" name="Google Shape;367;p45"/>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368" name="Google Shape;368;p45"/>
          <p:cNvPicPr preferRelativeResize="0"/>
          <p:nvPr/>
        </p:nvPicPr>
        <p:blipFill>
          <a:blip r:embed="rId3">
            <a:alphaModFix/>
          </a:blip>
          <a:stretch>
            <a:fillRect/>
          </a:stretch>
        </p:blipFill>
        <p:spPr>
          <a:xfrm>
            <a:off x="152400" y="1991250"/>
            <a:ext cx="8665350" cy="299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idx="1" type="subTitle"/>
          </p:nvPr>
        </p:nvSpPr>
        <p:spPr>
          <a:xfrm>
            <a:off x="456125" y="1454850"/>
            <a:ext cx="7452000" cy="286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Cleaned the answers by removing:</a:t>
            </a:r>
            <a:endParaRPr/>
          </a:p>
          <a:p>
            <a:pPr indent="-317500" lvl="0" marL="457200" rtl="0" algn="l">
              <a:lnSpc>
                <a:spcPct val="115000"/>
              </a:lnSpc>
              <a:spcBef>
                <a:spcPts val="0"/>
              </a:spcBef>
              <a:spcAft>
                <a:spcPts val="0"/>
              </a:spcAft>
              <a:buSzPts val="1400"/>
              <a:buChar char="-"/>
            </a:pPr>
            <a:r>
              <a:rPr lang="en"/>
              <a:t>Escape characters</a:t>
            </a:r>
            <a:endParaRPr/>
          </a:p>
          <a:p>
            <a:pPr indent="-317500" lvl="0" marL="457200" rtl="0" algn="l">
              <a:lnSpc>
                <a:spcPct val="115000"/>
              </a:lnSpc>
              <a:spcBef>
                <a:spcPts val="0"/>
              </a:spcBef>
              <a:spcAft>
                <a:spcPts val="0"/>
              </a:spcAft>
              <a:buSzPts val="1400"/>
              <a:buChar char="-"/>
            </a:pPr>
            <a:r>
              <a:rPr lang="en"/>
              <a:t>I</a:t>
            </a:r>
            <a:r>
              <a:rPr lang="en"/>
              <a:t>f it </a:t>
            </a:r>
            <a:r>
              <a:rPr lang="en"/>
              <a:t>occurs</a:t>
            </a:r>
            <a:r>
              <a:rPr lang="en"/>
              <a:t> more than one time consecutively : _ - ~ + .</a:t>
            </a:r>
            <a:endParaRPr/>
          </a:p>
          <a:p>
            <a:pPr indent="-317500" lvl="0" marL="457200" rtl="0" algn="l">
              <a:lnSpc>
                <a:spcPct val="115000"/>
              </a:lnSpc>
              <a:spcBef>
                <a:spcPts val="0"/>
              </a:spcBef>
              <a:spcAft>
                <a:spcPts val="0"/>
              </a:spcAft>
              <a:buSzPts val="1400"/>
              <a:buChar char="-"/>
            </a:pPr>
            <a:r>
              <a:rPr lang="en"/>
              <a:t>&lt;&gt;()|&amp;©ø"';~*</a:t>
            </a:r>
            <a:endParaRPr/>
          </a:p>
          <a:p>
            <a:pPr indent="-317500" lvl="0" marL="457200" rtl="0" algn="l">
              <a:lnSpc>
                <a:spcPct val="115000"/>
              </a:lnSpc>
              <a:spcBef>
                <a:spcPts val="0"/>
              </a:spcBef>
              <a:spcAft>
                <a:spcPts val="0"/>
              </a:spcAft>
              <a:buSzPts val="1400"/>
              <a:buChar char="-"/>
            </a:pPr>
            <a:r>
              <a:rPr lang="en"/>
              <a:t>mailto:</a:t>
            </a:r>
            <a:endParaRPr/>
          </a:p>
          <a:p>
            <a:pPr indent="-317500" lvl="0" marL="457200" rtl="0" algn="l">
              <a:lnSpc>
                <a:spcPct val="115000"/>
              </a:lnSpc>
              <a:spcBef>
                <a:spcPts val="0"/>
              </a:spcBef>
              <a:spcAft>
                <a:spcPts val="0"/>
              </a:spcAft>
              <a:buSzPts val="1400"/>
              <a:buChar char="-"/>
            </a:pPr>
            <a:r>
              <a:rPr lang="en"/>
              <a:t> \x9* in text        </a:t>
            </a:r>
            <a:endParaRPr/>
          </a:p>
          <a:p>
            <a:pPr indent="-317500" lvl="0" marL="457200" rtl="0" algn="l">
              <a:lnSpc>
                <a:spcPct val="115000"/>
              </a:lnSpc>
              <a:spcBef>
                <a:spcPts val="0"/>
              </a:spcBef>
              <a:spcAft>
                <a:spcPts val="0"/>
              </a:spcAft>
              <a:buSzPts val="1400"/>
              <a:buChar char="-"/>
            </a:pPr>
            <a:r>
              <a:rPr lang="en"/>
              <a:t>Replace any url as such https://abc.xyz.net/browse/sdf-5327 ====&gt; abc.xyz.net</a:t>
            </a:r>
            <a:endParaRPr/>
          </a:p>
          <a:p>
            <a:pPr indent="-317500" lvl="0" marL="457200" rtl="0" algn="l">
              <a:lnSpc>
                <a:spcPct val="115000"/>
              </a:lnSpc>
              <a:spcBef>
                <a:spcPts val="0"/>
              </a:spcBef>
              <a:spcAft>
                <a:spcPts val="0"/>
              </a:spcAft>
              <a:buSzPts val="1400"/>
              <a:buChar char="-"/>
            </a:pPr>
            <a:r>
              <a:rPr lang="en"/>
              <a:t> multiple spaces</a:t>
            </a:r>
            <a:endParaRPr/>
          </a:p>
          <a:p>
            <a:pPr indent="0" lvl="0" marL="0" rtl="0" algn="l">
              <a:lnSpc>
                <a:spcPct val="115000"/>
              </a:lnSpc>
              <a:spcBef>
                <a:spcPts val="0"/>
              </a:spcBef>
              <a:spcAft>
                <a:spcPts val="0"/>
              </a:spcAft>
              <a:buNone/>
            </a:pPr>
            <a:r>
              <a:rPr lang="en"/>
              <a:t>4% of cleaned answers have more than 700 words </a:t>
            </a:r>
            <a:endParaRPr/>
          </a:p>
          <a:p>
            <a:pPr indent="0" lvl="0" marL="0" rtl="0" algn="l">
              <a:lnSpc>
                <a:spcPct val="115000"/>
              </a:lnSpc>
              <a:spcBef>
                <a:spcPts val="0"/>
              </a:spcBef>
              <a:spcAft>
                <a:spcPts val="0"/>
              </a:spcAft>
              <a:buNone/>
            </a:pPr>
            <a:r>
              <a:rPr lang="en"/>
              <a:t>2% of cleaned answers have more than 20 sentances</a:t>
            </a:r>
            <a:endParaRPr/>
          </a:p>
          <a:p>
            <a:pPr indent="0" lvl="0" marL="0" rtl="0" algn="l">
              <a:lnSpc>
                <a:spcPct val="115000"/>
              </a:lnSpc>
              <a:spcBef>
                <a:spcPts val="0"/>
              </a:spcBef>
              <a:spcAft>
                <a:spcPts val="0"/>
              </a:spcAft>
              <a:buNone/>
            </a:pPr>
            <a:r>
              <a:rPr lang="en"/>
              <a:t>Vocabulary size is 131,690 words</a:t>
            </a:r>
            <a:endParaRPr/>
          </a:p>
          <a:p>
            <a:pPr indent="0" lvl="0" marL="0" rtl="0" algn="l">
              <a:lnSpc>
                <a:spcPct val="115000"/>
              </a:lnSpc>
              <a:spcBef>
                <a:spcPts val="0"/>
              </a:spcBef>
              <a:spcAft>
                <a:spcPts val="0"/>
              </a:spcAft>
              <a:buNone/>
            </a:pPr>
            <a:r>
              <a:rPr lang="en"/>
              <a:t>New DF: 16,384 rows</a:t>
            </a:r>
            <a:endParaRPr/>
          </a:p>
          <a:p>
            <a:pPr indent="0" lvl="0" marL="0" rtl="0" algn="l">
              <a:lnSpc>
                <a:spcPct val="115000"/>
              </a:lnSpc>
              <a:spcBef>
                <a:spcPts val="0"/>
              </a:spcBef>
              <a:spcAft>
                <a:spcPts val="0"/>
              </a:spcAft>
              <a:buNone/>
            </a:pPr>
            <a:r>
              <a:t/>
            </a:r>
            <a:endParaRPr/>
          </a:p>
        </p:txBody>
      </p:sp>
      <p:sp>
        <p:nvSpPr>
          <p:cNvPr id="374" name="Google Shape;374;p46"/>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Preprocessing </a:t>
            </a:r>
            <a:endParaRPr/>
          </a:p>
        </p:txBody>
      </p:sp>
      <p:cxnSp>
        <p:nvCxnSpPr>
          <p:cNvPr id="375" name="Google Shape;375;p46"/>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
        <p:nvSpPr>
          <p:cNvPr id="376" name="Google Shape;376;p46"/>
          <p:cNvSpPr/>
          <p:nvPr/>
        </p:nvSpPr>
        <p:spPr>
          <a:xfrm>
            <a:off x="7647327" y="3330423"/>
            <a:ext cx="970994" cy="1350939"/>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idx="1" type="subTitle"/>
          </p:nvPr>
        </p:nvSpPr>
        <p:spPr>
          <a:xfrm>
            <a:off x="456125" y="1454850"/>
            <a:ext cx="6924900" cy="3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Summarization can be defined as a task of producing a concise and fluent summary while preserving key information and overall meaning. Furthermore, extractive methods attempt to summarize articles by selecting a subset of words that retain the most important points.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 will be using an unsupervised learning approach to find the sentences similarity and rank them. One benefit of this will be, I don’t need to train and build a model prior to using 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 will use textrank as an approach to rank the sentences. TextRank does not rely on any previous training data and can work with any arbitrary piece of text. TextRank is a general purpose graph-based ranking algorithm for NLP.</a:t>
            </a:r>
            <a:endParaRPr/>
          </a:p>
          <a:p>
            <a:pPr indent="0" lvl="0" marL="0" rtl="0" algn="l">
              <a:lnSpc>
                <a:spcPct val="115000"/>
              </a:lnSpc>
              <a:spcBef>
                <a:spcPts val="0"/>
              </a:spcBef>
              <a:spcAft>
                <a:spcPts val="0"/>
              </a:spcAft>
              <a:buNone/>
            </a:pPr>
            <a:r>
              <a:t/>
            </a:r>
            <a:endParaRPr/>
          </a:p>
        </p:txBody>
      </p:sp>
      <p:sp>
        <p:nvSpPr>
          <p:cNvPr id="382" name="Google Shape;382;p47"/>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Summarizer</a:t>
            </a:r>
            <a:endParaRPr/>
          </a:p>
        </p:txBody>
      </p:sp>
      <p:cxnSp>
        <p:nvCxnSpPr>
          <p:cNvPr id="383" name="Google Shape;383;p47"/>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Summarizer Process</a:t>
            </a:r>
            <a:endParaRPr/>
          </a:p>
        </p:txBody>
      </p:sp>
      <p:grpSp>
        <p:nvGrpSpPr>
          <p:cNvPr id="389" name="Google Shape;389;p48"/>
          <p:cNvGrpSpPr/>
          <p:nvPr/>
        </p:nvGrpSpPr>
        <p:grpSpPr>
          <a:xfrm>
            <a:off x="1939812" y="1179763"/>
            <a:ext cx="4956523" cy="3680830"/>
            <a:chOff x="1839112" y="2209163"/>
            <a:chExt cx="1918159" cy="2233784"/>
          </a:xfrm>
        </p:grpSpPr>
        <p:sp>
          <p:nvSpPr>
            <p:cNvPr id="390" name="Google Shape;390;p48"/>
            <p:cNvSpPr/>
            <p:nvPr/>
          </p:nvSpPr>
          <p:spPr>
            <a:xfrm>
              <a:off x="1839112" y="2209163"/>
              <a:ext cx="575100" cy="575100"/>
            </a:xfrm>
            <a:prstGeom prst="flowChartConnector">
              <a:avLst/>
            </a:prstGeom>
            <a:solidFill>
              <a:srgbClr val="F2F2F2"/>
            </a:solidFill>
            <a:ln cap="flat" cmpd="sng" w="9525">
              <a:solidFill>
                <a:srgbClr val="90A6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3182171" y="2209163"/>
              <a:ext cx="575100" cy="575100"/>
            </a:xfrm>
            <a:prstGeom prst="flowChartConnector">
              <a:avLst/>
            </a:prstGeom>
            <a:solidFill>
              <a:srgbClr val="F2F2F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3182171" y="3040766"/>
              <a:ext cx="575100" cy="575100"/>
            </a:xfrm>
            <a:prstGeom prst="flowChartConnector">
              <a:avLst/>
            </a:prstGeom>
            <a:solidFill>
              <a:srgbClr val="F2F2F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8"/>
            <p:cNvCxnSpPr>
              <a:stCxn id="390" idx="6"/>
              <a:endCxn id="391" idx="2"/>
            </p:cNvCxnSpPr>
            <p:nvPr/>
          </p:nvCxnSpPr>
          <p:spPr>
            <a:xfrm>
              <a:off x="2414212" y="2496713"/>
              <a:ext cx="768000" cy="300"/>
            </a:xfrm>
            <a:prstGeom prst="bentConnector3">
              <a:avLst>
                <a:gd fmla="val 49997" name="adj1"/>
              </a:avLst>
            </a:prstGeom>
            <a:noFill/>
            <a:ln cap="flat" cmpd="sng" w="9525">
              <a:solidFill>
                <a:srgbClr val="3E4035"/>
              </a:solidFill>
              <a:prstDash val="solid"/>
              <a:round/>
              <a:headEnd len="med" w="med" type="none"/>
              <a:tailEnd len="med" w="med" type="none"/>
            </a:ln>
          </p:spPr>
        </p:cxnSp>
        <p:cxnSp>
          <p:nvCxnSpPr>
            <p:cNvPr id="394" name="Google Shape;394;p48"/>
            <p:cNvCxnSpPr>
              <a:stCxn id="391" idx="4"/>
              <a:endCxn id="395" idx="0"/>
            </p:cNvCxnSpPr>
            <p:nvPr/>
          </p:nvCxnSpPr>
          <p:spPr>
            <a:xfrm rot="5400000">
              <a:off x="2669921" y="2240963"/>
              <a:ext cx="256500" cy="1343100"/>
            </a:xfrm>
            <a:prstGeom prst="bentConnector3">
              <a:avLst>
                <a:gd fmla="val 50000" name="adj1"/>
              </a:avLst>
            </a:prstGeom>
            <a:noFill/>
            <a:ln cap="flat" cmpd="sng" w="9525">
              <a:solidFill>
                <a:srgbClr val="3E4035"/>
              </a:solidFill>
              <a:prstDash val="solid"/>
              <a:round/>
              <a:headEnd len="med" w="med" type="none"/>
              <a:tailEnd len="med" w="med" type="none"/>
            </a:ln>
          </p:spPr>
        </p:cxnSp>
        <p:cxnSp>
          <p:nvCxnSpPr>
            <p:cNvPr id="396" name="Google Shape;396;p48"/>
            <p:cNvCxnSpPr>
              <a:stCxn id="395" idx="6"/>
              <a:endCxn id="392" idx="2"/>
            </p:cNvCxnSpPr>
            <p:nvPr/>
          </p:nvCxnSpPr>
          <p:spPr>
            <a:xfrm>
              <a:off x="2414212" y="3328316"/>
              <a:ext cx="768000" cy="300"/>
            </a:xfrm>
            <a:prstGeom prst="bentConnector3">
              <a:avLst>
                <a:gd fmla="val 49997" name="adj1"/>
              </a:avLst>
            </a:prstGeom>
            <a:noFill/>
            <a:ln cap="flat" cmpd="sng" w="9525">
              <a:solidFill>
                <a:srgbClr val="3E4035"/>
              </a:solidFill>
              <a:prstDash val="solid"/>
              <a:round/>
              <a:headEnd len="med" w="med" type="none"/>
              <a:tailEnd len="med" w="med" type="none"/>
            </a:ln>
          </p:spPr>
        </p:cxnSp>
        <p:cxnSp>
          <p:nvCxnSpPr>
            <p:cNvPr id="397" name="Google Shape;397;p48"/>
            <p:cNvCxnSpPr>
              <a:stCxn id="392" idx="4"/>
              <a:endCxn id="398" idx="0"/>
            </p:cNvCxnSpPr>
            <p:nvPr/>
          </p:nvCxnSpPr>
          <p:spPr>
            <a:xfrm rot="5400000">
              <a:off x="2672171" y="3070316"/>
              <a:ext cx="252000" cy="1343100"/>
            </a:xfrm>
            <a:prstGeom prst="bentConnector3">
              <a:avLst>
                <a:gd fmla="val 49996" name="adj1"/>
              </a:avLst>
            </a:prstGeom>
            <a:noFill/>
            <a:ln cap="flat" cmpd="sng" w="9525">
              <a:solidFill>
                <a:srgbClr val="3E4035"/>
              </a:solidFill>
              <a:prstDash val="solid"/>
              <a:round/>
              <a:headEnd len="med" w="med" type="none"/>
              <a:tailEnd len="med" w="med" type="none"/>
            </a:ln>
          </p:spPr>
        </p:cxnSp>
        <p:sp>
          <p:nvSpPr>
            <p:cNvPr id="395" name="Google Shape;395;p48"/>
            <p:cNvSpPr/>
            <p:nvPr/>
          </p:nvSpPr>
          <p:spPr>
            <a:xfrm>
              <a:off x="1839112" y="3040766"/>
              <a:ext cx="575100" cy="575100"/>
            </a:xfrm>
            <a:prstGeom prst="flowChartConnector">
              <a:avLst/>
            </a:prstGeom>
            <a:solidFill>
              <a:srgbClr val="F2F2F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p:nvPr/>
          </p:nvSpPr>
          <p:spPr>
            <a:xfrm>
              <a:off x="1839112" y="3867848"/>
              <a:ext cx="575100" cy="575100"/>
            </a:xfrm>
            <a:prstGeom prst="flowChartConnector">
              <a:avLst/>
            </a:prstGeom>
            <a:solidFill>
              <a:srgbClr val="F2F2F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
            <p:cNvSpPr/>
            <p:nvPr/>
          </p:nvSpPr>
          <p:spPr>
            <a:xfrm>
              <a:off x="3182171" y="3867848"/>
              <a:ext cx="575100" cy="575100"/>
            </a:xfrm>
            <a:prstGeom prst="flowChartConnector">
              <a:avLst/>
            </a:prstGeom>
            <a:solidFill>
              <a:srgbClr val="F2F2F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8"/>
            <p:cNvCxnSpPr>
              <a:endCxn id="399" idx="2"/>
            </p:cNvCxnSpPr>
            <p:nvPr/>
          </p:nvCxnSpPr>
          <p:spPr>
            <a:xfrm>
              <a:off x="2413871" y="4154498"/>
              <a:ext cx="768300" cy="900"/>
            </a:xfrm>
            <a:prstGeom prst="bentConnector3">
              <a:avLst>
                <a:gd fmla="val 50000" name="adj1"/>
              </a:avLst>
            </a:prstGeom>
            <a:noFill/>
            <a:ln cap="flat" cmpd="sng" w="9525">
              <a:solidFill>
                <a:srgbClr val="3E4035"/>
              </a:solidFill>
              <a:prstDash val="solid"/>
              <a:round/>
              <a:headEnd len="med" w="med" type="none"/>
              <a:tailEnd len="med" w="med" type="none"/>
            </a:ln>
          </p:spPr>
        </p:cxnSp>
      </p:grpSp>
      <p:cxnSp>
        <p:nvCxnSpPr>
          <p:cNvPr id="401" name="Google Shape;401;p48"/>
          <p:cNvCxnSpPr/>
          <p:nvPr/>
        </p:nvCxnSpPr>
        <p:spPr>
          <a:xfrm flipH="1" rot="10800000">
            <a:off x="724200" y="964650"/>
            <a:ext cx="7695600" cy="8100"/>
          </a:xfrm>
          <a:prstGeom prst="straightConnector1">
            <a:avLst/>
          </a:prstGeom>
          <a:noFill/>
          <a:ln cap="flat" cmpd="sng" w="9525">
            <a:solidFill>
              <a:schemeClr val="accent1"/>
            </a:solidFill>
            <a:prstDash val="solid"/>
            <a:round/>
            <a:headEnd len="med" w="med" type="oval"/>
            <a:tailEnd len="med" w="med" type="oval"/>
          </a:ln>
        </p:spPr>
      </p:cxnSp>
      <p:sp>
        <p:nvSpPr>
          <p:cNvPr id="402" name="Google Shape;402;p48"/>
          <p:cNvSpPr txBox="1"/>
          <p:nvPr/>
        </p:nvSpPr>
        <p:spPr>
          <a:xfrm>
            <a:off x="1846450" y="1179774"/>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0:</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Generate Clean Sentences</a:t>
            </a:r>
            <a:endParaRPr>
              <a:solidFill>
                <a:schemeClr val="accent1"/>
              </a:solidFill>
              <a:latin typeface="Montserrat"/>
              <a:ea typeface="Montserrat"/>
              <a:cs typeface="Montserrat"/>
              <a:sym typeface="Montserrat"/>
            </a:endParaRPr>
          </a:p>
        </p:txBody>
      </p:sp>
      <p:sp>
        <p:nvSpPr>
          <p:cNvPr id="403" name="Google Shape;403;p48"/>
          <p:cNvSpPr txBox="1"/>
          <p:nvPr/>
        </p:nvSpPr>
        <p:spPr>
          <a:xfrm>
            <a:off x="5264975" y="1179774"/>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1:</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Evaluate Similarity</a:t>
            </a:r>
            <a:endParaRPr>
              <a:solidFill>
                <a:schemeClr val="accent1"/>
              </a:solidFill>
              <a:latin typeface="Montserrat"/>
              <a:ea typeface="Montserrat"/>
              <a:cs typeface="Montserrat"/>
              <a:sym typeface="Montserrat"/>
            </a:endParaRPr>
          </a:p>
        </p:txBody>
      </p:sp>
      <p:sp>
        <p:nvSpPr>
          <p:cNvPr id="404" name="Google Shape;404;p48"/>
          <p:cNvSpPr txBox="1"/>
          <p:nvPr/>
        </p:nvSpPr>
        <p:spPr>
          <a:xfrm>
            <a:off x="1846450" y="2597036"/>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2:</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Similarity</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Matrix</a:t>
            </a:r>
            <a:endParaRPr>
              <a:solidFill>
                <a:schemeClr val="accent1"/>
              </a:solidFill>
              <a:latin typeface="Montserrat"/>
              <a:ea typeface="Montserrat"/>
              <a:cs typeface="Montserrat"/>
              <a:sym typeface="Montserrat"/>
            </a:endParaRPr>
          </a:p>
        </p:txBody>
      </p:sp>
      <p:sp>
        <p:nvSpPr>
          <p:cNvPr id="405" name="Google Shape;405;p48"/>
          <p:cNvSpPr txBox="1"/>
          <p:nvPr/>
        </p:nvSpPr>
        <p:spPr>
          <a:xfrm>
            <a:off x="5264975" y="2597049"/>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3:</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Rank </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Sentances</a:t>
            </a:r>
            <a:endParaRPr>
              <a:solidFill>
                <a:schemeClr val="accent1"/>
              </a:solidFill>
              <a:latin typeface="Montserrat"/>
              <a:ea typeface="Montserrat"/>
              <a:cs typeface="Montserrat"/>
              <a:sym typeface="Montserrat"/>
            </a:endParaRPr>
          </a:p>
        </p:txBody>
      </p:sp>
      <p:sp>
        <p:nvSpPr>
          <p:cNvPr id="406" name="Google Shape;406;p48"/>
          <p:cNvSpPr txBox="1"/>
          <p:nvPr/>
        </p:nvSpPr>
        <p:spPr>
          <a:xfrm>
            <a:off x="1846450" y="3932449"/>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4:</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Pick top 1</a:t>
            </a:r>
            <a:endParaRPr>
              <a:solidFill>
                <a:schemeClr val="accent1"/>
              </a:solidFill>
              <a:latin typeface="Montserrat"/>
              <a:ea typeface="Montserrat"/>
              <a:cs typeface="Montserrat"/>
              <a:sym typeface="Montserrat"/>
            </a:endParaRPr>
          </a:p>
        </p:txBody>
      </p:sp>
      <p:sp>
        <p:nvSpPr>
          <p:cNvPr id="407" name="Google Shape;407;p48"/>
          <p:cNvSpPr txBox="1"/>
          <p:nvPr/>
        </p:nvSpPr>
        <p:spPr>
          <a:xfrm>
            <a:off x="5264975" y="3932449"/>
            <a:ext cx="17328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Step 5:</a:t>
            </a:r>
            <a:endParaRPr>
              <a:solidFill>
                <a:schemeClr val="accent1"/>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Append to DF</a:t>
            </a:r>
            <a:endParaRPr>
              <a:solidFill>
                <a:schemeClr val="accent1"/>
              </a:solidFill>
              <a:latin typeface="Montserrat"/>
              <a:ea typeface="Montserrat"/>
              <a:cs typeface="Montserrat"/>
              <a:sym typeface="Montserrat"/>
            </a:endParaRPr>
          </a:p>
        </p:txBody>
      </p:sp>
      <p:grpSp>
        <p:nvGrpSpPr>
          <p:cNvPr id="408" name="Google Shape;408;p48"/>
          <p:cNvGrpSpPr/>
          <p:nvPr/>
        </p:nvGrpSpPr>
        <p:grpSpPr>
          <a:xfrm>
            <a:off x="7607983" y="3698556"/>
            <a:ext cx="969091" cy="918518"/>
            <a:chOff x="2236525" y="3353202"/>
            <a:chExt cx="304832" cy="356512"/>
          </a:xfrm>
        </p:grpSpPr>
        <p:sp>
          <p:nvSpPr>
            <p:cNvPr id="409" name="Google Shape;409;p48"/>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8"/>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8"/>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8"/>
          <p:cNvGrpSpPr/>
          <p:nvPr/>
        </p:nvGrpSpPr>
        <p:grpSpPr>
          <a:xfrm>
            <a:off x="303257" y="1551438"/>
            <a:ext cx="969099" cy="1112679"/>
            <a:chOff x="2795053" y="3352594"/>
            <a:chExt cx="288448" cy="357120"/>
          </a:xfrm>
        </p:grpSpPr>
        <p:sp>
          <p:nvSpPr>
            <p:cNvPr id="413" name="Google Shape;413;p48"/>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8"/>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8"/>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 type="subTitle"/>
          </p:nvPr>
        </p:nvSpPr>
        <p:spPr>
          <a:xfrm>
            <a:off x="456125" y="1302450"/>
            <a:ext cx="8249400" cy="38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After removing rows where the summarizer was unable to produce a summary, I have a df comprised of 14,868</a:t>
            </a:r>
            <a:endParaRPr/>
          </a:p>
        </p:txBody>
      </p:sp>
      <p:sp>
        <p:nvSpPr>
          <p:cNvPr id="427" name="Google Shape;427;p49"/>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428" name="Google Shape;428;p49"/>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pic>
        <p:nvPicPr>
          <p:cNvPr id="429" name="Google Shape;429;p49"/>
          <p:cNvPicPr preferRelativeResize="0"/>
          <p:nvPr/>
        </p:nvPicPr>
        <p:blipFill>
          <a:blip r:embed="rId3">
            <a:alphaModFix/>
          </a:blip>
          <a:stretch>
            <a:fillRect/>
          </a:stretch>
        </p:blipFill>
        <p:spPr>
          <a:xfrm>
            <a:off x="152400" y="1991250"/>
            <a:ext cx="8744244" cy="299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0"/>
          <p:cNvSpPr txBox="1"/>
          <p:nvPr>
            <p:ph type="title"/>
          </p:nvPr>
        </p:nvSpPr>
        <p:spPr>
          <a:xfrm>
            <a:off x="3437675" y="361825"/>
            <a:ext cx="5090400" cy="107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At the end of Step 2</a:t>
            </a:r>
            <a:endParaRPr/>
          </a:p>
        </p:txBody>
      </p:sp>
      <p:sp>
        <p:nvSpPr>
          <p:cNvPr id="435" name="Google Shape;435;p50"/>
          <p:cNvSpPr txBox="1"/>
          <p:nvPr>
            <p:ph idx="1" type="subTitle"/>
          </p:nvPr>
        </p:nvSpPr>
        <p:spPr>
          <a:xfrm>
            <a:off x="4898950" y="2377200"/>
            <a:ext cx="3857700" cy="17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final DF is ready for the chatbot build with the following columns</a:t>
            </a:r>
            <a:r>
              <a:rPr lang="en"/>
              <a: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Cleaned Question</a:t>
            </a:r>
            <a:endParaRPr/>
          </a:p>
          <a:p>
            <a:pPr indent="-317500" lvl="0" marL="457200" rtl="0" algn="l">
              <a:spcBef>
                <a:spcPts val="0"/>
              </a:spcBef>
              <a:spcAft>
                <a:spcPts val="0"/>
              </a:spcAft>
              <a:buSzPts val="1400"/>
              <a:buChar char="●"/>
            </a:pPr>
            <a:r>
              <a:rPr lang="en"/>
              <a:t>Summarized Answer</a:t>
            </a:r>
            <a:endParaRPr/>
          </a:p>
          <a:p>
            <a:pPr indent="-317500" lvl="0" marL="457200" rtl="0" algn="l">
              <a:spcBef>
                <a:spcPts val="0"/>
              </a:spcBef>
              <a:spcAft>
                <a:spcPts val="0"/>
              </a:spcAft>
              <a:buSzPts val="1400"/>
              <a:buChar char="●"/>
            </a:pPr>
            <a:r>
              <a:rPr lang="en"/>
              <a:t>Topic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final df has 14,868 rows, which is 86% of the original dataset</a:t>
            </a:r>
            <a:endParaRPr/>
          </a:p>
        </p:txBody>
      </p:sp>
      <p:sp>
        <p:nvSpPr>
          <p:cNvPr id="436" name="Google Shape;436;p50"/>
          <p:cNvSpPr txBox="1"/>
          <p:nvPr>
            <p:ph idx="2" type="ctrTitle"/>
          </p:nvPr>
        </p:nvSpPr>
        <p:spPr>
          <a:xfrm>
            <a:off x="4898950" y="1649700"/>
            <a:ext cx="3244800" cy="7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Applied an Extractive Summarizer</a:t>
            </a:r>
            <a:endParaRPr/>
          </a:p>
        </p:txBody>
      </p:sp>
      <p:cxnSp>
        <p:nvCxnSpPr>
          <p:cNvPr id="437" name="Google Shape;437;p50"/>
          <p:cNvCxnSpPr/>
          <p:nvPr/>
        </p:nvCxnSpPr>
        <p:spPr>
          <a:xfrm flipH="1" rot="10800000">
            <a:off x="6217150" y="981825"/>
            <a:ext cx="2926800" cy="600"/>
          </a:xfrm>
          <a:prstGeom prst="straightConnector1">
            <a:avLst/>
          </a:prstGeom>
          <a:noFill/>
          <a:ln cap="flat" cmpd="sng" w="9525">
            <a:solidFill>
              <a:schemeClr val="dk2"/>
            </a:solidFill>
            <a:prstDash val="solid"/>
            <a:round/>
            <a:headEnd len="med" w="med" type="oval"/>
            <a:tailEnd len="med" w="med" type="none"/>
          </a:ln>
        </p:spPr>
      </p:cxnSp>
      <p:pic>
        <p:nvPicPr>
          <p:cNvPr id="438" name="Google Shape;438;p50"/>
          <p:cNvPicPr preferRelativeResize="0"/>
          <p:nvPr/>
        </p:nvPicPr>
        <p:blipFill rotWithShape="1">
          <a:blip r:embed="rId3">
            <a:alphaModFix/>
          </a:blip>
          <a:srcRect b="0" l="3060" r="3060" t="0"/>
          <a:stretch/>
        </p:blipFill>
        <p:spPr>
          <a:xfrm>
            <a:off x="0" y="25"/>
            <a:ext cx="3621600" cy="5143500"/>
          </a:xfrm>
          <a:prstGeom prst="parallelogram">
            <a:avLst>
              <a:gd fmla="val 25000"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51"/>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Building the ChatBot</a:t>
            </a:r>
            <a:endParaRPr/>
          </a:p>
        </p:txBody>
      </p:sp>
      <p:sp>
        <p:nvSpPr>
          <p:cNvPr id="444" name="Google Shape;444;p51"/>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About This Project</a:t>
            </a:r>
            <a:endParaRPr/>
          </a:p>
        </p:txBody>
      </p:sp>
      <p:sp>
        <p:nvSpPr>
          <p:cNvPr id="156" name="Google Shape;156;p25"/>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48" name="Shape 448"/>
        <p:cNvGrpSpPr/>
        <p:nvPr/>
      </p:nvGrpSpPr>
      <p:grpSpPr>
        <a:xfrm>
          <a:off x="0" y="0"/>
          <a:ext cx="0" cy="0"/>
          <a:chOff x="0" y="0"/>
          <a:chExt cx="0" cy="0"/>
        </a:xfrm>
      </p:grpSpPr>
      <p:grpSp>
        <p:nvGrpSpPr>
          <p:cNvPr id="449" name="Google Shape;449;p52"/>
          <p:cNvGrpSpPr/>
          <p:nvPr/>
        </p:nvGrpSpPr>
        <p:grpSpPr>
          <a:xfrm>
            <a:off x="1645226" y="1597730"/>
            <a:ext cx="6079873" cy="2825779"/>
            <a:chOff x="1663288" y="2759283"/>
            <a:chExt cx="4898383" cy="1986488"/>
          </a:xfrm>
        </p:grpSpPr>
        <p:grpSp>
          <p:nvGrpSpPr>
            <p:cNvPr id="450" name="Google Shape;450;p52"/>
            <p:cNvGrpSpPr/>
            <p:nvPr/>
          </p:nvGrpSpPr>
          <p:grpSpPr>
            <a:xfrm>
              <a:off x="1663288" y="3430776"/>
              <a:ext cx="4898383" cy="643500"/>
              <a:chOff x="644113" y="2768801"/>
              <a:chExt cx="4898383" cy="643500"/>
            </a:xfrm>
          </p:grpSpPr>
          <p:sp>
            <p:nvSpPr>
              <p:cNvPr id="451" name="Google Shape;451;p52"/>
              <p:cNvSpPr/>
              <p:nvPr/>
            </p:nvSpPr>
            <p:spPr>
              <a:xfrm>
                <a:off x="2779495" y="2768801"/>
                <a:ext cx="2763000" cy="643500"/>
              </a:xfrm>
              <a:prstGeom prst="rect">
                <a:avLst/>
              </a:pr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p:nvPr/>
            </p:nvSpPr>
            <p:spPr>
              <a:xfrm flipH="1">
                <a:off x="1333997" y="2768825"/>
                <a:ext cx="1419300" cy="642600"/>
              </a:xfrm>
              <a:prstGeom prst="rect">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2"/>
              <p:cNvSpPr/>
              <p:nvPr/>
            </p:nvSpPr>
            <p:spPr>
              <a:xfrm>
                <a:off x="644113" y="2768809"/>
                <a:ext cx="690000" cy="642300"/>
              </a:xfrm>
              <a:prstGeom prst="rect">
                <a:avLst/>
              </a:prstGeom>
              <a:solidFill>
                <a:schemeClr val="accent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p:nvPr/>
            </p:nvSpPr>
            <p:spPr>
              <a:xfrm rot="-5400000">
                <a:off x="2095487" y="2380912"/>
                <a:ext cx="643356" cy="1419149"/>
              </a:xfrm>
              <a:prstGeom prst="flowChartOffpageConnector">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1393741" y="2769469"/>
                <a:ext cx="1940700" cy="6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Medium"/>
                    <a:ea typeface="Montserrat Medium"/>
                    <a:cs typeface="Montserrat Medium"/>
                    <a:sym typeface="Montserrat Medium"/>
                  </a:rPr>
                  <a:t>Documents</a:t>
                </a:r>
                <a:endParaRPr sz="2100">
                  <a:solidFill>
                    <a:schemeClr val="lt1"/>
                  </a:solidFill>
                  <a:latin typeface="Montserrat SemiBold"/>
                  <a:ea typeface="Montserrat SemiBold"/>
                  <a:cs typeface="Montserrat SemiBold"/>
                  <a:sym typeface="Montserrat SemiBold"/>
                </a:endParaRPr>
              </a:p>
            </p:txBody>
          </p:sp>
        </p:grpSp>
        <p:grpSp>
          <p:nvGrpSpPr>
            <p:cNvPr id="456" name="Google Shape;456;p52"/>
            <p:cNvGrpSpPr/>
            <p:nvPr/>
          </p:nvGrpSpPr>
          <p:grpSpPr>
            <a:xfrm>
              <a:off x="1663288" y="4102270"/>
              <a:ext cx="4898383" cy="643500"/>
              <a:chOff x="644113" y="2768795"/>
              <a:chExt cx="4898383" cy="643500"/>
            </a:xfrm>
          </p:grpSpPr>
          <p:sp>
            <p:nvSpPr>
              <p:cNvPr id="457" name="Google Shape;457;p52"/>
              <p:cNvSpPr/>
              <p:nvPr/>
            </p:nvSpPr>
            <p:spPr>
              <a:xfrm>
                <a:off x="2779495" y="2768795"/>
                <a:ext cx="2763000" cy="643500"/>
              </a:xfrm>
              <a:prstGeom prst="rect">
                <a:avLst/>
              </a:pr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2"/>
              <p:cNvSpPr/>
              <p:nvPr/>
            </p:nvSpPr>
            <p:spPr>
              <a:xfrm flipH="1">
                <a:off x="1333997" y="2768825"/>
                <a:ext cx="1419300" cy="642600"/>
              </a:xfrm>
              <a:prstGeom prst="rect">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2"/>
              <p:cNvSpPr/>
              <p:nvPr/>
            </p:nvSpPr>
            <p:spPr>
              <a:xfrm>
                <a:off x="644113" y="2768809"/>
                <a:ext cx="690000" cy="642300"/>
              </a:xfrm>
              <a:prstGeom prst="rect">
                <a:avLst/>
              </a:prstGeom>
              <a:solidFill>
                <a:schemeClr val="accent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2"/>
              <p:cNvSpPr/>
              <p:nvPr/>
            </p:nvSpPr>
            <p:spPr>
              <a:xfrm rot="-5400000">
                <a:off x="2095487" y="2380912"/>
                <a:ext cx="643356" cy="1419149"/>
              </a:xfrm>
              <a:prstGeom prst="flowChartOffpageConnector">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p:nvPr/>
            </p:nvSpPr>
            <p:spPr>
              <a:xfrm>
                <a:off x="1393741" y="2768830"/>
                <a:ext cx="1940700" cy="6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Medium"/>
                    <a:ea typeface="Montserrat Medium"/>
                    <a:cs typeface="Montserrat Medium"/>
                    <a:sym typeface="Montserrat Medium"/>
                  </a:rPr>
                  <a:t>Words</a:t>
                </a:r>
                <a:endParaRPr sz="2100">
                  <a:solidFill>
                    <a:schemeClr val="lt1"/>
                  </a:solidFill>
                  <a:latin typeface="Montserrat SemiBold"/>
                  <a:ea typeface="Montserrat SemiBold"/>
                  <a:cs typeface="Montserrat SemiBold"/>
                  <a:sym typeface="Montserrat SemiBold"/>
                </a:endParaRPr>
              </a:p>
            </p:txBody>
          </p:sp>
        </p:grpSp>
        <p:grpSp>
          <p:nvGrpSpPr>
            <p:cNvPr id="462" name="Google Shape;462;p52"/>
            <p:cNvGrpSpPr/>
            <p:nvPr/>
          </p:nvGrpSpPr>
          <p:grpSpPr>
            <a:xfrm>
              <a:off x="1663288" y="2759283"/>
              <a:ext cx="4898383" cy="643518"/>
              <a:chOff x="644113" y="2768808"/>
              <a:chExt cx="4898383" cy="643518"/>
            </a:xfrm>
          </p:grpSpPr>
          <p:sp>
            <p:nvSpPr>
              <p:cNvPr id="463" name="Google Shape;463;p52"/>
              <p:cNvSpPr/>
              <p:nvPr/>
            </p:nvSpPr>
            <p:spPr>
              <a:xfrm>
                <a:off x="2779495" y="2768808"/>
                <a:ext cx="2763000" cy="643500"/>
              </a:xfrm>
              <a:prstGeom prst="rect">
                <a:avLst/>
              </a:pr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flipH="1">
                <a:off x="1333997" y="2768825"/>
                <a:ext cx="1419300" cy="642600"/>
              </a:xfrm>
              <a:prstGeom prst="rect">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644113" y="2768809"/>
                <a:ext cx="690000" cy="642300"/>
              </a:xfrm>
              <a:prstGeom prst="rect">
                <a:avLst/>
              </a:prstGeom>
              <a:solidFill>
                <a:schemeClr val="accent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2"/>
              <p:cNvSpPr/>
              <p:nvPr/>
            </p:nvSpPr>
            <p:spPr>
              <a:xfrm rot="-5400000">
                <a:off x="2095487" y="2380912"/>
                <a:ext cx="643356" cy="1419149"/>
              </a:xfrm>
              <a:prstGeom prst="flowChartOffpageConnector">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2"/>
              <p:cNvSpPr/>
              <p:nvPr/>
            </p:nvSpPr>
            <p:spPr>
              <a:xfrm>
                <a:off x="1398131" y="2768825"/>
                <a:ext cx="1479000" cy="6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ontserrat Medium"/>
                    <a:ea typeface="Montserrat Medium"/>
                    <a:cs typeface="Montserrat Medium"/>
                    <a:sym typeface="Montserrat Medium"/>
                  </a:rPr>
                  <a:t>List of Topics</a:t>
                </a:r>
                <a:endParaRPr>
                  <a:solidFill>
                    <a:srgbClr val="FFFFFF"/>
                  </a:solidFill>
                  <a:latin typeface="Montserrat Medium"/>
                  <a:ea typeface="Montserrat Medium"/>
                  <a:cs typeface="Montserrat Medium"/>
                  <a:sym typeface="Montserrat Medium"/>
                </a:endParaRPr>
              </a:p>
            </p:txBody>
          </p:sp>
        </p:grpSp>
      </p:grpSp>
      <p:sp>
        <p:nvSpPr>
          <p:cNvPr id="468" name="Google Shape;468;p52"/>
          <p:cNvSpPr txBox="1"/>
          <p:nvPr/>
        </p:nvSpPr>
        <p:spPr>
          <a:xfrm>
            <a:off x="4752050" y="1597725"/>
            <a:ext cx="2847900" cy="9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Montserrat"/>
                <a:ea typeface="Montserrat"/>
                <a:cs typeface="Montserrat"/>
                <a:sym typeface="Montserrat"/>
              </a:rPr>
              <a:t>All 10 topics stored in a list</a:t>
            </a:r>
            <a:endParaRPr>
              <a:solidFill>
                <a:schemeClr val="accent3"/>
              </a:solidFill>
              <a:latin typeface="Montserrat"/>
              <a:ea typeface="Montserrat"/>
              <a:cs typeface="Montserrat"/>
              <a:sym typeface="Montserrat"/>
            </a:endParaRPr>
          </a:p>
        </p:txBody>
      </p:sp>
      <p:sp>
        <p:nvSpPr>
          <p:cNvPr id="469" name="Google Shape;469;p52"/>
          <p:cNvSpPr txBox="1"/>
          <p:nvPr/>
        </p:nvSpPr>
        <p:spPr>
          <a:xfrm>
            <a:off x="4752050" y="2555075"/>
            <a:ext cx="2847900" cy="9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Montserrat"/>
                <a:ea typeface="Montserrat"/>
                <a:cs typeface="Montserrat"/>
                <a:sym typeface="Montserrat"/>
              </a:rPr>
              <a:t>List of pairs: tokenized and lemmatized questions along with the topic</a:t>
            </a:r>
            <a:endParaRPr>
              <a:solidFill>
                <a:schemeClr val="accent3"/>
              </a:solidFill>
              <a:latin typeface="Montserrat"/>
              <a:ea typeface="Montserrat"/>
              <a:cs typeface="Montserrat"/>
              <a:sym typeface="Montserrat"/>
            </a:endParaRPr>
          </a:p>
        </p:txBody>
      </p:sp>
      <p:sp>
        <p:nvSpPr>
          <p:cNvPr id="470" name="Google Shape;470;p52"/>
          <p:cNvSpPr txBox="1"/>
          <p:nvPr/>
        </p:nvSpPr>
        <p:spPr>
          <a:xfrm>
            <a:off x="4752050" y="3512425"/>
            <a:ext cx="2847900" cy="9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Montserrat"/>
                <a:ea typeface="Montserrat"/>
                <a:cs typeface="Montserrat"/>
                <a:sym typeface="Montserrat"/>
              </a:rPr>
              <a:t>All distinct words of the questions</a:t>
            </a:r>
            <a:endParaRPr>
              <a:solidFill>
                <a:schemeClr val="accent3"/>
              </a:solidFill>
              <a:latin typeface="Montserrat"/>
              <a:ea typeface="Montserrat"/>
              <a:cs typeface="Montserrat"/>
              <a:sym typeface="Montserrat"/>
            </a:endParaRPr>
          </a:p>
        </p:txBody>
      </p:sp>
      <p:grpSp>
        <p:nvGrpSpPr>
          <p:cNvPr id="471" name="Google Shape;471;p52"/>
          <p:cNvGrpSpPr/>
          <p:nvPr/>
        </p:nvGrpSpPr>
        <p:grpSpPr>
          <a:xfrm>
            <a:off x="1944967" y="1874756"/>
            <a:ext cx="267791" cy="357024"/>
            <a:chOff x="3910637" y="3352690"/>
            <a:chExt cx="256800" cy="357024"/>
          </a:xfrm>
        </p:grpSpPr>
        <p:sp>
          <p:nvSpPr>
            <p:cNvPr id="472" name="Google Shape;472;p52"/>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2"/>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2"/>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52"/>
          <p:cNvSpPr/>
          <p:nvPr/>
        </p:nvSpPr>
        <p:spPr>
          <a:xfrm>
            <a:off x="1905822" y="2831710"/>
            <a:ext cx="346080" cy="357792"/>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52"/>
          <p:cNvGrpSpPr/>
          <p:nvPr/>
        </p:nvGrpSpPr>
        <p:grpSpPr>
          <a:xfrm>
            <a:off x="1892693" y="3789425"/>
            <a:ext cx="372338" cy="357408"/>
            <a:chOff x="7158637" y="3353074"/>
            <a:chExt cx="357056" cy="357408"/>
          </a:xfrm>
        </p:grpSpPr>
        <p:sp>
          <p:nvSpPr>
            <p:cNvPr id="477" name="Google Shape;477;p52"/>
            <p:cNvSpPr/>
            <p:nvPr/>
          </p:nvSpPr>
          <p:spPr>
            <a:xfrm>
              <a:off x="7158637" y="3353074"/>
              <a:ext cx="357056" cy="357408"/>
            </a:xfrm>
            <a:custGeom>
              <a:rect b="b" l="l" r="r" t="t"/>
              <a:pathLst>
                <a:path extrusionOk="0" h="11169" w="11158">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p:nvPr/>
          </p:nvSpPr>
          <p:spPr>
            <a:xfrm>
              <a:off x="7406669" y="3594898"/>
              <a:ext cx="26336" cy="27968"/>
            </a:xfrm>
            <a:custGeom>
              <a:rect b="b" l="l" r="r" t="t"/>
              <a:pathLst>
                <a:path extrusionOk="0" h="874" w="823">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2"/>
            <p:cNvSpPr/>
            <p:nvPr/>
          </p:nvSpPr>
          <p:spPr>
            <a:xfrm>
              <a:off x="7229133" y="3469074"/>
              <a:ext cx="254912" cy="180832"/>
            </a:xfrm>
            <a:custGeom>
              <a:rect b="b" l="l" r="r" t="t"/>
              <a:pathLst>
                <a:path extrusionOk="0" h="5651" w="7966">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2"/>
            <p:cNvSpPr/>
            <p:nvPr/>
          </p:nvSpPr>
          <p:spPr>
            <a:xfrm>
              <a:off x="7409741" y="3428370"/>
              <a:ext cx="22880" cy="27616"/>
            </a:xfrm>
            <a:custGeom>
              <a:rect b="b" l="l" r="r" t="t"/>
              <a:pathLst>
                <a:path extrusionOk="0" h="863" w="715">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52"/>
          <p:cNvSpPr txBox="1"/>
          <p:nvPr>
            <p:ph type="title"/>
          </p:nvPr>
        </p:nvSpPr>
        <p:spPr>
          <a:xfrm>
            <a:off x="713225" y="362277"/>
            <a:ext cx="7698900" cy="10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Preparing the data for the model</a:t>
            </a:r>
            <a:endParaRPr/>
          </a:p>
        </p:txBody>
      </p:sp>
      <p:cxnSp>
        <p:nvCxnSpPr>
          <p:cNvPr id="482" name="Google Shape;482;p52"/>
          <p:cNvCxnSpPr/>
          <p:nvPr/>
        </p:nvCxnSpPr>
        <p:spPr>
          <a:xfrm flipH="1" rot="10800000">
            <a:off x="724200" y="964650"/>
            <a:ext cx="7695600" cy="810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txBox="1"/>
          <p:nvPr>
            <p:ph idx="1" type="subTitle"/>
          </p:nvPr>
        </p:nvSpPr>
        <p:spPr>
          <a:xfrm>
            <a:off x="456125" y="1454850"/>
            <a:ext cx="5319600" cy="340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Steps for the training data:</a:t>
            </a:r>
            <a:endParaRPr/>
          </a:p>
          <a:p>
            <a:pPr indent="0" lvl="0" marL="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Initialization of the training data with a list of bags of words for each of the document</a:t>
            </a:r>
            <a:r>
              <a:rPr lang="en"/>
              <a:t>s</a:t>
            </a:r>
            <a:endParaRPr/>
          </a:p>
          <a:p>
            <a:pPr indent="0" lvl="0" marL="45720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Shuffle of the training data</a:t>
            </a:r>
            <a:endParaRPr/>
          </a:p>
          <a:p>
            <a:pPr indent="0" lvl="0" marL="45720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Train-test-split with X variable being the bow of the questions and the Y variable being the topics indexed from 0-9</a:t>
            </a:r>
            <a:endParaRPr/>
          </a:p>
          <a:p>
            <a:pPr indent="0" lvl="0" marL="0" marR="0" rtl="0" algn="l">
              <a:lnSpc>
                <a:spcPct val="115000"/>
              </a:lnSpc>
              <a:spcBef>
                <a:spcPts val="0"/>
              </a:spcBef>
              <a:spcAft>
                <a:spcPts val="0"/>
              </a:spcAft>
              <a:buNone/>
            </a:pPr>
            <a:r>
              <a:t/>
            </a:r>
            <a:endParaRPr/>
          </a:p>
        </p:txBody>
      </p:sp>
      <p:sp>
        <p:nvSpPr>
          <p:cNvPr id="488" name="Google Shape;488;p53"/>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the Deep Learning Model</a:t>
            </a:r>
            <a:endParaRPr/>
          </a:p>
        </p:txBody>
      </p:sp>
      <p:cxnSp>
        <p:nvCxnSpPr>
          <p:cNvPr id="489" name="Google Shape;489;p53"/>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
        <p:nvSpPr>
          <p:cNvPr id="490" name="Google Shape;490;p53"/>
          <p:cNvSpPr/>
          <p:nvPr/>
        </p:nvSpPr>
        <p:spPr>
          <a:xfrm>
            <a:off x="7365564" y="3427696"/>
            <a:ext cx="1466511" cy="1295404"/>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idx="1" type="subTitle"/>
          </p:nvPr>
        </p:nvSpPr>
        <p:spPr>
          <a:xfrm>
            <a:off x="456125" y="1454850"/>
            <a:ext cx="6385200" cy="340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Using Keras Deep learning Sequential model with 3 layers, </a:t>
            </a:r>
            <a:r>
              <a:rPr lang="en"/>
              <a:t>with the first one having 128 neurons, the second one having 64 neurons, and the third one having the number of topics as the number of neurons.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The point of this network is to be able to predict which topic to choose given some data.</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The model is trained with stochastic gradient descent. It is computationally faster than gradient descent and works well when there is </a:t>
            </a:r>
            <a:r>
              <a:rPr lang="en"/>
              <a:t>redundancy</a:t>
            </a:r>
            <a:r>
              <a:rPr lang="en"/>
              <a:t> in the data. </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After 25 epochs I get : </a:t>
            </a:r>
            <a:r>
              <a:rPr b="1" lang="en"/>
              <a:t>loss: 0.4370 - accuracy: 0.8722</a:t>
            </a:r>
            <a:endParaRPr b="1"/>
          </a:p>
        </p:txBody>
      </p:sp>
      <p:sp>
        <p:nvSpPr>
          <p:cNvPr id="496" name="Google Shape;496;p54"/>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the Deep Learning Model</a:t>
            </a:r>
            <a:endParaRPr/>
          </a:p>
        </p:txBody>
      </p:sp>
      <p:cxnSp>
        <p:nvCxnSpPr>
          <p:cNvPr id="497" name="Google Shape;497;p54"/>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grpSp>
        <p:nvGrpSpPr>
          <p:cNvPr id="498" name="Google Shape;498;p54"/>
          <p:cNvGrpSpPr/>
          <p:nvPr/>
        </p:nvGrpSpPr>
        <p:grpSpPr>
          <a:xfrm>
            <a:off x="7486029" y="3705898"/>
            <a:ext cx="1276603" cy="1152564"/>
            <a:chOff x="3316269" y="3352402"/>
            <a:chExt cx="344832" cy="356544"/>
          </a:xfrm>
        </p:grpSpPr>
        <p:sp>
          <p:nvSpPr>
            <p:cNvPr id="499" name="Google Shape;499;p54"/>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p:nvPr/>
        </p:nvSpPr>
        <p:spPr>
          <a:xfrm>
            <a:off x="470975" y="1165025"/>
            <a:ext cx="8490000" cy="3978600"/>
          </a:xfrm>
          <a:prstGeom prst="rect">
            <a:avLst/>
          </a:prstGeom>
          <a:solidFill>
            <a:srgbClr val="F8FAFB"/>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5"/>
          <p:cNvSpPr txBox="1"/>
          <p:nvPr>
            <p:ph idx="1" type="subTitle"/>
          </p:nvPr>
        </p:nvSpPr>
        <p:spPr>
          <a:xfrm>
            <a:off x="654425" y="1132775"/>
            <a:ext cx="7959300" cy="3890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t>MontyBot: I can help you with gardening questions!</a:t>
            </a:r>
            <a:endParaRPr sz="1300"/>
          </a:p>
          <a:p>
            <a:pPr indent="0" lvl="0" marL="457200" rtl="0" algn="l">
              <a:lnSpc>
                <a:spcPct val="115000"/>
              </a:lnSpc>
              <a:spcBef>
                <a:spcPts val="0"/>
              </a:spcBef>
              <a:spcAft>
                <a:spcPts val="0"/>
              </a:spcAft>
              <a:buNone/>
            </a:pPr>
            <a:r>
              <a:rPr lang="en" sz="1300"/>
              <a:t>User: hi</a:t>
            </a:r>
            <a:endParaRPr sz="1300"/>
          </a:p>
          <a:p>
            <a:pPr indent="0" lvl="0" marL="457200" rtl="0" algn="l">
              <a:lnSpc>
                <a:spcPct val="115000"/>
              </a:lnSpc>
              <a:spcBef>
                <a:spcPts val="0"/>
              </a:spcBef>
              <a:spcAft>
                <a:spcPts val="0"/>
              </a:spcAft>
              <a:buNone/>
            </a:pPr>
            <a:r>
              <a:rPr lang="en" sz="1300"/>
              <a:t>MontyBot: hey</a:t>
            </a:r>
            <a:endParaRPr sz="1300"/>
          </a:p>
          <a:p>
            <a:pPr indent="0" lvl="0" marL="457200" rtl="0" algn="l">
              <a:lnSpc>
                <a:spcPct val="115000"/>
              </a:lnSpc>
              <a:spcBef>
                <a:spcPts val="0"/>
              </a:spcBef>
              <a:spcAft>
                <a:spcPts val="0"/>
              </a:spcAft>
              <a:buNone/>
            </a:pPr>
            <a:r>
              <a:rPr lang="en" sz="1300"/>
              <a:t>User: how are you</a:t>
            </a:r>
            <a:endParaRPr sz="1300"/>
          </a:p>
          <a:p>
            <a:pPr indent="0" lvl="0" marL="457200" rtl="0" algn="l">
              <a:lnSpc>
                <a:spcPct val="115000"/>
              </a:lnSpc>
              <a:spcBef>
                <a:spcPts val="0"/>
              </a:spcBef>
              <a:spcAft>
                <a:spcPts val="0"/>
              </a:spcAft>
              <a:buNone/>
            </a:pPr>
            <a:r>
              <a:rPr lang="en" sz="1300"/>
              <a:t>MontyBot: ['i gave the plant the fertilizer that comes in small balls 2-3x couple of tablespoons over the summer']</a:t>
            </a:r>
            <a:endParaRPr sz="1300"/>
          </a:p>
          <a:p>
            <a:pPr indent="0" lvl="0" marL="457200" rtl="0" algn="l">
              <a:lnSpc>
                <a:spcPct val="115000"/>
              </a:lnSpc>
              <a:spcBef>
                <a:spcPts val="0"/>
              </a:spcBef>
              <a:spcAft>
                <a:spcPts val="0"/>
              </a:spcAft>
              <a:buNone/>
            </a:pPr>
            <a:r>
              <a:rPr lang="en" sz="1300"/>
              <a:t>User: what about aphids?</a:t>
            </a:r>
            <a:endParaRPr sz="1300"/>
          </a:p>
          <a:p>
            <a:pPr indent="0" lvl="0" marL="457200" rtl="0" algn="l">
              <a:lnSpc>
                <a:spcPct val="115000"/>
              </a:lnSpc>
              <a:spcBef>
                <a:spcPts val="0"/>
              </a:spcBef>
              <a:spcAft>
                <a:spcPts val="0"/>
              </a:spcAft>
              <a:buNone/>
            </a:pPr>
            <a:r>
              <a:rPr lang="en" sz="1300"/>
              <a:t>MontyBot: ['if you see it we will see it many pix in one post otherwise i am usually too lazy to do it myself lol and the one time i do it wont open lol welcome to gw come and visit the perennial and annual forums we need more action ken thanks for the info on how to load pix']</a:t>
            </a:r>
            <a:endParaRPr sz="1300"/>
          </a:p>
          <a:p>
            <a:pPr indent="0" lvl="0" marL="457200" rtl="0" algn="l">
              <a:lnSpc>
                <a:spcPct val="115000"/>
              </a:lnSpc>
              <a:spcBef>
                <a:spcPts val="0"/>
              </a:spcBef>
              <a:spcAft>
                <a:spcPts val="0"/>
              </a:spcAft>
              <a:buNone/>
            </a:pPr>
            <a:r>
              <a:rPr lang="en" sz="1300"/>
              <a:t>User: when should you water</a:t>
            </a:r>
            <a:endParaRPr sz="1300"/>
          </a:p>
          <a:p>
            <a:pPr indent="0" lvl="0" marL="457200" rtl="0" algn="l">
              <a:lnSpc>
                <a:spcPct val="115000"/>
              </a:lnSpc>
              <a:spcBef>
                <a:spcPts val="0"/>
              </a:spcBef>
              <a:spcAft>
                <a:spcPts val="0"/>
              </a:spcAft>
              <a:buNone/>
            </a:pPr>
            <a:r>
              <a:rPr lang="en" sz="1300"/>
              <a:t>MontyBot: ['thai basil is my favorite culinary basil']</a:t>
            </a:r>
            <a:endParaRPr sz="1300"/>
          </a:p>
          <a:p>
            <a:pPr indent="0" lvl="0" marL="457200" rtl="0" algn="l">
              <a:lnSpc>
                <a:spcPct val="115000"/>
              </a:lnSpc>
              <a:spcBef>
                <a:spcPts val="0"/>
              </a:spcBef>
              <a:spcAft>
                <a:spcPts val="0"/>
              </a:spcAft>
              <a:buNone/>
            </a:pPr>
            <a:r>
              <a:rPr lang="en" sz="1300"/>
              <a:t>User: what about pest</a:t>
            </a:r>
            <a:endParaRPr sz="1300"/>
          </a:p>
          <a:p>
            <a:pPr indent="0" lvl="0" marL="457200" rtl="0" algn="l">
              <a:lnSpc>
                <a:spcPct val="115000"/>
              </a:lnSpc>
              <a:spcBef>
                <a:spcPts val="0"/>
              </a:spcBef>
              <a:spcAft>
                <a:spcPts val="0"/>
              </a:spcAft>
              <a:buNone/>
            </a:pPr>
            <a:r>
              <a:rPr lang="en" sz="1300"/>
              <a:t>MontyBot: ['i have since purchased great wall and smith s best and they survived garaged their first winter shipped in the fall']</a:t>
            </a:r>
            <a:endParaRPr sz="1300"/>
          </a:p>
          <a:p>
            <a:pPr indent="0" lvl="0" marL="457200" rtl="0" algn="l">
              <a:lnSpc>
                <a:spcPct val="115000"/>
              </a:lnSpc>
              <a:spcBef>
                <a:spcPts val="0"/>
              </a:spcBef>
              <a:spcAft>
                <a:spcPts val="0"/>
              </a:spcAft>
              <a:buNone/>
            </a:pPr>
            <a:r>
              <a:t/>
            </a:r>
            <a:endParaRPr sz="1300"/>
          </a:p>
        </p:txBody>
      </p:sp>
      <p:sp>
        <p:nvSpPr>
          <p:cNvPr id="508" name="Google Shape;508;p55"/>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Sample Conversation with MontyBot:</a:t>
            </a:r>
            <a:endParaRPr/>
          </a:p>
        </p:txBody>
      </p:sp>
      <p:cxnSp>
        <p:nvCxnSpPr>
          <p:cNvPr id="509" name="Google Shape;509;p55"/>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56"/>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Improvements</a:t>
            </a:r>
            <a:endParaRPr/>
          </a:p>
        </p:txBody>
      </p:sp>
      <p:sp>
        <p:nvSpPr>
          <p:cNvPr id="515" name="Google Shape;515;p56"/>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 type="subTitle"/>
          </p:nvPr>
        </p:nvSpPr>
        <p:spPr>
          <a:xfrm>
            <a:off x="456125" y="1378650"/>
            <a:ext cx="7464900" cy="343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There is DEFINITELY room for improvement!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Here are a few directions: </a:t>
            </a:r>
            <a:endParaRPr/>
          </a:p>
          <a:p>
            <a:pPr indent="-317500" lvl="0" marL="457200" rtl="0" algn="l">
              <a:lnSpc>
                <a:spcPct val="135714"/>
              </a:lnSpc>
              <a:spcBef>
                <a:spcPts val="0"/>
              </a:spcBef>
              <a:spcAft>
                <a:spcPts val="0"/>
              </a:spcAft>
              <a:buSzPts val="1400"/>
              <a:buChar char="❏"/>
            </a:pPr>
            <a:r>
              <a:rPr b="1" lang="en"/>
              <a:t>Data:</a:t>
            </a:r>
            <a:endParaRPr b="1"/>
          </a:p>
          <a:p>
            <a:pPr indent="-317500" lvl="0" marL="457200" rtl="0" algn="l">
              <a:lnSpc>
                <a:spcPct val="135714"/>
              </a:lnSpc>
              <a:spcBef>
                <a:spcPts val="0"/>
              </a:spcBef>
              <a:spcAft>
                <a:spcPts val="0"/>
              </a:spcAft>
              <a:buSzPts val="1400"/>
              <a:buChar char="●"/>
            </a:pPr>
            <a:r>
              <a:rPr lang="en"/>
              <a:t>The data was </a:t>
            </a:r>
            <a:r>
              <a:rPr lang="en"/>
              <a:t>scraped</a:t>
            </a:r>
            <a:r>
              <a:rPr lang="en"/>
              <a:t> and isn't of great quality. More time could be spent finding better data to feed to the models</a:t>
            </a:r>
            <a:endParaRPr/>
          </a:p>
          <a:p>
            <a:pPr indent="-317500" lvl="0" marL="457200" rtl="0" algn="l">
              <a:lnSpc>
                <a:spcPct val="135714"/>
              </a:lnSpc>
              <a:spcBef>
                <a:spcPts val="0"/>
              </a:spcBef>
              <a:spcAft>
                <a:spcPts val="0"/>
              </a:spcAft>
              <a:buSzPts val="1400"/>
              <a:buChar char="●"/>
            </a:pPr>
            <a:r>
              <a:rPr lang="en"/>
              <a:t>The data could be further preprocessed and cleaned to try to better prepare for the models</a:t>
            </a:r>
            <a:endParaRPr/>
          </a:p>
          <a:p>
            <a:pPr indent="-317500" lvl="0" marL="457200" rtl="0" algn="l">
              <a:lnSpc>
                <a:spcPct val="135714"/>
              </a:lnSpc>
              <a:spcBef>
                <a:spcPts val="0"/>
              </a:spcBef>
              <a:spcAft>
                <a:spcPts val="0"/>
              </a:spcAft>
              <a:buSzPts val="1400"/>
              <a:buChar char="❏"/>
            </a:pPr>
            <a:r>
              <a:rPr b="1" lang="en"/>
              <a:t>Topic Modeling:</a:t>
            </a:r>
            <a:endParaRPr b="1"/>
          </a:p>
          <a:p>
            <a:pPr indent="-317500" lvl="0" marL="457200" rtl="0" algn="l">
              <a:lnSpc>
                <a:spcPct val="135714"/>
              </a:lnSpc>
              <a:spcBef>
                <a:spcPts val="0"/>
              </a:spcBef>
              <a:spcAft>
                <a:spcPts val="0"/>
              </a:spcAft>
              <a:buSzPts val="1400"/>
              <a:buChar char="●"/>
            </a:pPr>
            <a:r>
              <a:rPr lang="en"/>
              <a:t>I would like to explore increasing the number of topics or layering multiple topics to one question</a:t>
            </a:r>
            <a:endParaRPr b="1"/>
          </a:p>
          <a:p>
            <a:pPr indent="-317500" lvl="0" marL="457200" rtl="0" algn="l">
              <a:lnSpc>
                <a:spcPct val="135714"/>
              </a:lnSpc>
              <a:spcBef>
                <a:spcPts val="0"/>
              </a:spcBef>
              <a:spcAft>
                <a:spcPts val="0"/>
              </a:spcAft>
              <a:buSzPts val="1400"/>
              <a:buChar char="●"/>
            </a:pPr>
            <a:r>
              <a:rPr lang="en"/>
              <a:t>I would like to explore other topic modeling models</a:t>
            </a:r>
            <a:endParaRPr/>
          </a:p>
        </p:txBody>
      </p:sp>
      <p:sp>
        <p:nvSpPr>
          <p:cNvPr id="521" name="Google Shape;521;p57"/>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cxnSp>
        <p:nvCxnSpPr>
          <p:cNvPr id="522" name="Google Shape;522;p57"/>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txBox="1"/>
          <p:nvPr>
            <p:ph idx="1" type="subTitle"/>
          </p:nvPr>
        </p:nvSpPr>
        <p:spPr>
          <a:xfrm>
            <a:off x="456125" y="1302450"/>
            <a:ext cx="7632000" cy="3431400"/>
          </a:xfrm>
          <a:prstGeom prst="rect">
            <a:avLst/>
          </a:prstGeom>
        </p:spPr>
        <p:txBody>
          <a:bodyPr anchorCtr="0" anchor="t" bIns="91425" lIns="91425" spcFirstLastPara="1" rIns="91425" wrap="square" tIns="91425">
            <a:noAutofit/>
          </a:bodyPr>
          <a:lstStyle/>
          <a:p>
            <a:pPr indent="-317500" lvl="0" marL="457200" rtl="0" algn="l">
              <a:lnSpc>
                <a:spcPct val="135714"/>
              </a:lnSpc>
              <a:spcBef>
                <a:spcPts val="0"/>
              </a:spcBef>
              <a:spcAft>
                <a:spcPts val="0"/>
              </a:spcAft>
              <a:buSzPts val="1400"/>
              <a:buChar char="❏"/>
            </a:pPr>
            <a:r>
              <a:rPr b="1" lang="en"/>
              <a:t>Text Summarization:</a:t>
            </a:r>
            <a:endParaRPr b="1"/>
          </a:p>
          <a:p>
            <a:pPr indent="-317500" lvl="0" marL="457200" rtl="0" algn="l">
              <a:lnSpc>
                <a:spcPct val="135714"/>
              </a:lnSpc>
              <a:spcBef>
                <a:spcPts val="0"/>
              </a:spcBef>
              <a:spcAft>
                <a:spcPts val="0"/>
              </a:spcAft>
              <a:buSzPts val="1400"/>
              <a:buChar char="●"/>
            </a:pPr>
            <a:r>
              <a:rPr lang="en"/>
              <a:t>Overall the summarization technique that I chose is purely extractive and I would like to successfully (this was attempted during this project) implement abstractive methods such as BERT models. </a:t>
            </a:r>
            <a:endParaRPr/>
          </a:p>
          <a:p>
            <a:pPr indent="-317500" lvl="0" marL="457200" rtl="0" algn="l">
              <a:lnSpc>
                <a:spcPct val="135714"/>
              </a:lnSpc>
              <a:spcBef>
                <a:spcPts val="0"/>
              </a:spcBef>
              <a:spcAft>
                <a:spcPts val="0"/>
              </a:spcAft>
              <a:buSzPts val="1400"/>
              <a:buChar char="●"/>
            </a:pPr>
            <a:r>
              <a:rPr lang="en"/>
              <a:t>I would also like to explore other summarization techniques</a:t>
            </a:r>
            <a:endParaRPr/>
          </a:p>
          <a:p>
            <a:pPr indent="-317500" lvl="0" marL="457200" rtl="0" algn="l">
              <a:lnSpc>
                <a:spcPct val="135714"/>
              </a:lnSpc>
              <a:spcBef>
                <a:spcPts val="0"/>
              </a:spcBef>
              <a:spcAft>
                <a:spcPts val="0"/>
              </a:spcAft>
              <a:buSzPts val="1400"/>
              <a:buChar char="❏"/>
            </a:pPr>
            <a:r>
              <a:rPr b="1" lang="en"/>
              <a:t>Chatbot:</a:t>
            </a:r>
            <a:endParaRPr b="1"/>
          </a:p>
          <a:p>
            <a:pPr indent="-317500" lvl="0" marL="457200" rtl="0" algn="l">
              <a:lnSpc>
                <a:spcPct val="135714"/>
              </a:lnSpc>
              <a:spcBef>
                <a:spcPts val="0"/>
              </a:spcBef>
              <a:spcAft>
                <a:spcPts val="0"/>
              </a:spcAft>
              <a:buSzPts val="1400"/>
              <a:buChar char="●"/>
            </a:pPr>
            <a:r>
              <a:rPr lang="en"/>
              <a:t>I built the chatbot using Deep Learning techniques but the core mechanic is still too broad given that it randomly chooses an answer paired to the topic. There are thousands of answers in each topic therefore it is very likely if not almost certain that it will fail to pick the right one. </a:t>
            </a:r>
            <a:endParaRPr/>
          </a:p>
          <a:p>
            <a:pPr indent="-317500" lvl="0" marL="457200" rtl="0" algn="l">
              <a:lnSpc>
                <a:spcPct val="135714"/>
              </a:lnSpc>
              <a:spcBef>
                <a:spcPts val="0"/>
              </a:spcBef>
              <a:spcAft>
                <a:spcPts val="0"/>
              </a:spcAft>
              <a:buSzPts val="1400"/>
              <a:buChar char="●"/>
            </a:pPr>
            <a:r>
              <a:rPr lang="en"/>
              <a:t>I want to explore other chatbot models for example: https://towardsdatascience.com/build-a-simple-chatbot-with-python-and-google-search-c000aa3f73f0</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sz="1100"/>
          </a:p>
          <a:p>
            <a:pPr indent="0" lvl="0" marL="0" rtl="0" algn="l">
              <a:lnSpc>
                <a:spcPct val="135714"/>
              </a:lnSpc>
              <a:spcBef>
                <a:spcPts val="1600"/>
              </a:spcBef>
              <a:spcAft>
                <a:spcPts val="0"/>
              </a:spcAft>
              <a:buNone/>
            </a:pPr>
            <a:r>
              <a:t/>
            </a:r>
            <a:endParaRPr/>
          </a:p>
        </p:txBody>
      </p:sp>
      <p:sp>
        <p:nvSpPr>
          <p:cNvPr id="528" name="Google Shape;528;p58"/>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 cont.</a:t>
            </a:r>
            <a:endParaRPr/>
          </a:p>
        </p:txBody>
      </p:sp>
      <p:cxnSp>
        <p:nvCxnSpPr>
          <p:cNvPr id="529" name="Google Shape;529;p58"/>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59"/>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Future Developments</a:t>
            </a:r>
            <a:endParaRPr/>
          </a:p>
        </p:txBody>
      </p:sp>
      <p:sp>
        <p:nvSpPr>
          <p:cNvPr id="535" name="Google Shape;535;p59"/>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0"/>
          <p:cNvSpPr txBox="1"/>
          <p:nvPr>
            <p:ph type="title"/>
          </p:nvPr>
        </p:nvSpPr>
        <p:spPr>
          <a:xfrm>
            <a:off x="3437675" y="361825"/>
            <a:ext cx="5090400" cy="107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Future Developments</a:t>
            </a:r>
            <a:endParaRPr/>
          </a:p>
        </p:txBody>
      </p:sp>
      <p:sp>
        <p:nvSpPr>
          <p:cNvPr id="541" name="Google Shape;541;p60"/>
          <p:cNvSpPr txBox="1"/>
          <p:nvPr>
            <p:ph idx="1" type="subTitle"/>
          </p:nvPr>
        </p:nvSpPr>
        <p:spPr>
          <a:xfrm>
            <a:off x="4204800" y="1539000"/>
            <a:ext cx="4551900" cy="1707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This was 100% a passion project that I will continue working on post Thinkful. Amongst the functionalities that I would like this project to have:</a:t>
            </a:r>
            <a:endParaRPr/>
          </a:p>
          <a:p>
            <a:pPr indent="-317500" lvl="0" marL="457200" marR="0" rtl="0" algn="l">
              <a:lnSpc>
                <a:spcPct val="100000"/>
              </a:lnSpc>
              <a:spcBef>
                <a:spcPts val="0"/>
              </a:spcBef>
              <a:spcAft>
                <a:spcPts val="0"/>
              </a:spcAft>
              <a:buSzPts val="1400"/>
              <a:buChar char="●"/>
            </a:pPr>
            <a:r>
              <a:rPr lang="en"/>
              <a:t> A planting recommendation engine to the bot: based on criterias such as water/space/sun, it could give the user a list of plants that would thrive</a:t>
            </a:r>
            <a:endParaRPr/>
          </a:p>
          <a:p>
            <a:pPr indent="-317500" lvl="0" marL="457200" marR="0" rtl="0" algn="l">
              <a:lnSpc>
                <a:spcPct val="100000"/>
              </a:lnSpc>
              <a:spcBef>
                <a:spcPts val="0"/>
              </a:spcBef>
              <a:spcAft>
                <a:spcPts val="0"/>
              </a:spcAft>
              <a:buSzPts val="1400"/>
              <a:buChar char="●"/>
            </a:pPr>
            <a:r>
              <a:rPr lang="en"/>
              <a:t>  A personality: I would love for the bot to tell jokes and have a "style"</a:t>
            </a:r>
            <a:endParaRPr/>
          </a:p>
          <a:p>
            <a:pPr indent="-317500" lvl="0" marL="457200" marR="0" rtl="0" algn="l">
              <a:lnSpc>
                <a:spcPct val="100000"/>
              </a:lnSpc>
              <a:spcBef>
                <a:spcPts val="0"/>
              </a:spcBef>
              <a:spcAft>
                <a:spcPts val="0"/>
              </a:spcAft>
              <a:buSzPts val="1400"/>
              <a:buChar char="●"/>
            </a:pPr>
            <a:r>
              <a:rPr lang="en"/>
              <a:t> Image recognition feature: user could submit a picture asking what plant or what disease is present on the plant and the bot would identify it</a:t>
            </a:r>
            <a:endParaRPr/>
          </a:p>
        </p:txBody>
      </p:sp>
      <p:cxnSp>
        <p:nvCxnSpPr>
          <p:cNvPr id="542" name="Google Shape;542;p60"/>
          <p:cNvCxnSpPr/>
          <p:nvPr/>
        </p:nvCxnSpPr>
        <p:spPr>
          <a:xfrm flipH="1" rot="10800000">
            <a:off x="6217150" y="981825"/>
            <a:ext cx="2926800" cy="600"/>
          </a:xfrm>
          <a:prstGeom prst="straightConnector1">
            <a:avLst/>
          </a:prstGeom>
          <a:noFill/>
          <a:ln cap="flat" cmpd="sng" w="9525">
            <a:solidFill>
              <a:schemeClr val="dk2"/>
            </a:solidFill>
            <a:prstDash val="solid"/>
            <a:round/>
            <a:headEnd len="med" w="med" type="oval"/>
            <a:tailEnd len="med" w="med" type="none"/>
          </a:ln>
        </p:spPr>
      </p:cxnSp>
      <p:pic>
        <p:nvPicPr>
          <p:cNvPr id="543" name="Google Shape;543;p60"/>
          <p:cNvPicPr preferRelativeResize="0"/>
          <p:nvPr/>
        </p:nvPicPr>
        <p:blipFill rotWithShape="1">
          <a:blip r:embed="rId3">
            <a:alphaModFix/>
          </a:blip>
          <a:srcRect b="0" l="3060" r="3060" t="0"/>
          <a:stretch/>
        </p:blipFill>
        <p:spPr>
          <a:xfrm>
            <a:off x="0" y="25"/>
            <a:ext cx="3621600" cy="5143500"/>
          </a:xfrm>
          <a:prstGeom prst="parallelogram">
            <a:avLst>
              <a:gd fmla="val 25000"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idx="1" type="subTitle"/>
          </p:nvPr>
        </p:nvSpPr>
        <p:spPr>
          <a:xfrm>
            <a:off x="456125" y="1454850"/>
            <a:ext cx="8249400" cy="302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Step 1</a:t>
            </a:r>
            <a:r>
              <a:rPr lang="en" sz="1000"/>
              <a:t>: </a:t>
            </a:r>
            <a:endParaRPr sz="1000"/>
          </a:p>
          <a:p>
            <a:pPr indent="-292100" lvl="0" marL="457200" rtl="0" algn="l">
              <a:lnSpc>
                <a:spcPct val="115000"/>
              </a:lnSpc>
              <a:spcBef>
                <a:spcPts val="600"/>
              </a:spcBef>
              <a:spcAft>
                <a:spcPts val="0"/>
              </a:spcAft>
              <a:buSzPts val="1000"/>
              <a:buChar char="●"/>
            </a:pPr>
            <a:r>
              <a:rPr lang="en" sz="1000">
                <a:uFill>
                  <a:noFill/>
                </a:uFill>
                <a:hlinkClick r:id="rId3"/>
              </a:rPr>
              <a:t>https://medium.com/@yanlinc/how-to-build-a-lda-topic-model-using-from-text-601cdcbfd3a6</a:t>
            </a:r>
            <a:endParaRPr sz="1000"/>
          </a:p>
          <a:p>
            <a:pPr indent="-292100" lvl="0" marL="457200" rtl="0" algn="l">
              <a:lnSpc>
                <a:spcPct val="115000"/>
              </a:lnSpc>
              <a:spcBef>
                <a:spcPts val="0"/>
              </a:spcBef>
              <a:spcAft>
                <a:spcPts val="0"/>
              </a:spcAft>
              <a:buSzPts val="1000"/>
              <a:buChar char="●"/>
            </a:pPr>
            <a:r>
              <a:rPr lang="en" sz="1000">
                <a:uFill>
                  <a:noFill/>
                </a:uFill>
                <a:hlinkClick r:id="rId4"/>
              </a:rPr>
              <a:t>https://www.objectorientedsubject.net/2018/08/experiments-on-topic-modeling-pyldavis/#:~:text=and%20its%20lift.-,Relevance,ranked%20only%20by%20their%20lift</a:t>
            </a:r>
            <a:endParaRPr sz="1000"/>
          </a:p>
          <a:p>
            <a:pPr indent="-292100" lvl="0" marL="457200" rtl="0" algn="l">
              <a:lnSpc>
                <a:spcPct val="115000"/>
              </a:lnSpc>
              <a:spcBef>
                <a:spcPts val="0"/>
              </a:spcBef>
              <a:spcAft>
                <a:spcPts val="0"/>
              </a:spcAft>
              <a:buSzPts val="1000"/>
              <a:buChar char="●"/>
            </a:pPr>
            <a:r>
              <a:rPr lang="en" sz="1000">
                <a:uFill>
                  <a:noFill/>
                </a:uFill>
                <a:hlinkClick r:id="rId5"/>
              </a:rPr>
              <a:t>https://medium.com/@benzgreer/sklearn-lda-vs-gensim-lda-691a9f2e9ab7#:~:text=Sklearn%20was%20able%20to%20run%20all%20steps%20of%20the%20LDA%20model%20in%20.&amp;text=Sklearn%2C%20on%20the%20choose%20corpus,%2DWords%20(BOW)%20documents</a:t>
            </a:r>
            <a:r>
              <a:rPr lang="en" sz="1000"/>
              <a:t>.</a:t>
            </a:r>
            <a:endParaRPr sz="1000"/>
          </a:p>
          <a:p>
            <a:pPr indent="-292100" lvl="0" marL="457200" rtl="0" algn="l">
              <a:lnSpc>
                <a:spcPct val="115000"/>
              </a:lnSpc>
              <a:spcBef>
                <a:spcPts val="0"/>
              </a:spcBef>
              <a:spcAft>
                <a:spcPts val="0"/>
              </a:spcAft>
              <a:buSzPts val="1000"/>
              <a:buChar char="●"/>
            </a:pPr>
            <a:r>
              <a:rPr lang="en" sz="1000">
                <a:uFill>
                  <a:noFill/>
                </a:uFill>
                <a:hlinkClick r:id="rId6"/>
              </a:rPr>
              <a:t>https://www.kaggle.com/morrisb/compare-lda-topic-modeling-in-sklearn-and-gensim</a:t>
            </a:r>
            <a:endParaRPr sz="1000"/>
          </a:p>
          <a:p>
            <a:pPr indent="-292100" lvl="0" marL="457200" rtl="0" algn="l">
              <a:lnSpc>
                <a:spcPct val="115000"/>
              </a:lnSpc>
              <a:spcBef>
                <a:spcPts val="0"/>
              </a:spcBef>
              <a:spcAft>
                <a:spcPts val="0"/>
              </a:spcAft>
              <a:buSzPts val="1000"/>
              <a:buChar char="●"/>
            </a:pPr>
            <a:r>
              <a:rPr lang="en" sz="1000">
                <a:uFill>
                  <a:noFill/>
                </a:uFill>
                <a:hlinkClick r:id="rId7"/>
              </a:rPr>
              <a:t>https://www.machinelearningplus.com/nlp/topic-modeling-visualization-how-to-present-results-lda-models/</a:t>
            </a:r>
            <a:endParaRPr sz="1000"/>
          </a:p>
          <a:p>
            <a:pPr indent="-292100" lvl="0" marL="457200" rtl="0" algn="l">
              <a:lnSpc>
                <a:spcPct val="115000"/>
              </a:lnSpc>
              <a:spcBef>
                <a:spcPts val="0"/>
              </a:spcBef>
              <a:spcAft>
                <a:spcPts val="0"/>
              </a:spcAft>
              <a:buSzPts val="1000"/>
              <a:buChar char="●"/>
            </a:pPr>
            <a:r>
              <a:rPr lang="en" sz="1000">
                <a:uFill>
                  <a:noFill/>
                </a:uFill>
                <a:hlinkClick r:id="rId8"/>
              </a:rPr>
              <a:t>https://www.machinelearningplus.com/nlp/topic-modeling-python-sklearn-examples/</a:t>
            </a:r>
            <a:endParaRPr sz="1000"/>
          </a:p>
          <a:p>
            <a:pPr indent="0" lvl="0" marL="0" rtl="0" algn="l">
              <a:lnSpc>
                <a:spcPct val="115000"/>
              </a:lnSpc>
              <a:spcBef>
                <a:spcPts val="600"/>
              </a:spcBef>
              <a:spcAft>
                <a:spcPts val="0"/>
              </a:spcAft>
              <a:buNone/>
            </a:pPr>
            <a:r>
              <a:rPr lang="en" sz="1000"/>
              <a:t>Step 2:</a:t>
            </a:r>
            <a:endParaRPr sz="1000"/>
          </a:p>
          <a:p>
            <a:pPr indent="-292100" lvl="0" marL="457200" marR="0" rtl="0" algn="l">
              <a:lnSpc>
                <a:spcPct val="115000"/>
              </a:lnSpc>
              <a:spcBef>
                <a:spcPts val="600"/>
              </a:spcBef>
              <a:spcAft>
                <a:spcPts val="0"/>
              </a:spcAft>
              <a:buSzPts val="1000"/>
              <a:buChar char="●"/>
            </a:pPr>
            <a:r>
              <a:rPr lang="en" sz="1000"/>
              <a:t>https://towardsdatascience.com/understand-text-summarization-and-create-your-own-summarizer-in-python-b26a9f09fc70</a:t>
            </a:r>
            <a:endParaRPr sz="1000"/>
          </a:p>
          <a:p>
            <a:pPr indent="0" lvl="0" marL="0" marR="0" rtl="0" algn="l">
              <a:lnSpc>
                <a:spcPct val="115000"/>
              </a:lnSpc>
              <a:spcBef>
                <a:spcPts val="600"/>
              </a:spcBef>
              <a:spcAft>
                <a:spcPts val="0"/>
              </a:spcAft>
              <a:buNone/>
            </a:pPr>
            <a:r>
              <a:rPr lang="en" sz="1000"/>
              <a:t>Step 3: </a:t>
            </a:r>
            <a:endParaRPr sz="1000"/>
          </a:p>
          <a:p>
            <a:pPr indent="-292100" lvl="0" marL="457200" marR="0" rtl="0" algn="l">
              <a:lnSpc>
                <a:spcPct val="115000"/>
              </a:lnSpc>
              <a:spcBef>
                <a:spcPts val="600"/>
              </a:spcBef>
              <a:spcAft>
                <a:spcPts val="0"/>
              </a:spcAft>
              <a:buSzPts val="1000"/>
              <a:buChar char="●"/>
            </a:pPr>
            <a:r>
              <a:rPr lang="en" sz="1000"/>
              <a:t>https://towardsdatascience.com/how-to-create-a-chatbot-with-python-deep-learning-in-less-than-an-hour-56a063bdfc44</a:t>
            </a:r>
            <a:endParaRPr sz="1000"/>
          </a:p>
          <a:p>
            <a:pPr indent="0" lvl="0" marL="0" marR="0" rtl="0" algn="l">
              <a:lnSpc>
                <a:spcPct val="115000"/>
              </a:lnSpc>
              <a:spcBef>
                <a:spcPts val="600"/>
              </a:spcBef>
              <a:spcAft>
                <a:spcPts val="0"/>
              </a:spcAft>
              <a:buNone/>
            </a:pPr>
            <a:r>
              <a:t/>
            </a:r>
            <a:endParaRPr sz="1000"/>
          </a:p>
          <a:p>
            <a:pPr indent="0" lvl="0" marL="0" rtl="0" algn="l">
              <a:lnSpc>
                <a:spcPct val="115000"/>
              </a:lnSpc>
              <a:spcBef>
                <a:spcPts val="600"/>
              </a:spcBef>
              <a:spcAft>
                <a:spcPts val="0"/>
              </a:spcAft>
              <a:buNone/>
            </a:pPr>
            <a:r>
              <a:t/>
            </a:r>
            <a:endParaRPr sz="1000"/>
          </a:p>
          <a:p>
            <a:pPr indent="0" lvl="0" marL="0" rtl="0" algn="l">
              <a:lnSpc>
                <a:spcPct val="100000"/>
              </a:lnSpc>
              <a:spcBef>
                <a:spcPts val="500"/>
              </a:spcBef>
              <a:spcAft>
                <a:spcPts val="0"/>
              </a:spcAft>
              <a:buNone/>
            </a:pPr>
            <a:r>
              <a:t/>
            </a:r>
            <a:endParaRPr sz="1000"/>
          </a:p>
        </p:txBody>
      </p:sp>
      <p:sp>
        <p:nvSpPr>
          <p:cNvPr id="549" name="Google Shape;549;p61"/>
          <p:cNvSpPr txBox="1"/>
          <p:nvPr>
            <p:ph type="title"/>
          </p:nvPr>
        </p:nvSpPr>
        <p:spPr>
          <a:xfrm>
            <a:off x="597150" y="-171450"/>
            <a:ext cx="77640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and reading materials:</a:t>
            </a:r>
            <a:endParaRPr/>
          </a:p>
        </p:txBody>
      </p:sp>
      <p:cxnSp>
        <p:nvCxnSpPr>
          <p:cNvPr id="550" name="Google Shape;550;p61"/>
          <p:cNvCxnSpPr/>
          <p:nvPr/>
        </p:nvCxnSpPr>
        <p:spPr>
          <a:xfrm rot="10800000">
            <a:off x="0" y="1109200"/>
            <a:ext cx="2507100" cy="5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idx="1" type="subTitle"/>
          </p:nvPr>
        </p:nvSpPr>
        <p:spPr>
          <a:xfrm>
            <a:off x="606675" y="1288850"/>
            <a:ext cx="4021500" cy="10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am deeply passionate about gardening and growing my own fruits, vegetables and culinary herbs. I have often found myself</a:t>
            </a:r>
            <a:r>
              <a:rPr lang="en"/>
              <a:t> in distress when a plant of mine looks ill or in search of best practices for growing certain crops.</a:t>
            </a:r>
            <a:endParaRPr/>
          </a:p>
        </p:txBody>
      </p:sp>
      <p:sp>
        <p:nvSpPr>
          <p:cNvPr id="162" name="Google Shape;162;p26"/>
          <p:cNvSpPr txBox="1"/>
          <p:nvPr>
            <p:ph type="title"/>
          </p:nvPr>
        </p:nvSpPr>
        <p:spPr>
          <a:xfrm>
            <a:off x="606675" y="539500"/>
            <a:ext cx="3965400" cy="7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passionate gardener</a:t>
            </a:r>
            <a:endParaRPr/>
          </a:p>
        </p:txBody>
      </p:sp>
      <p:pic>
        <p:nvPicPr>
          <p:cNvPr id="163" name="Google Shape;163;p26"/>
          <p:cNvPicPr preferRelativeResize="0"/>
          <p:nvPr/>
        </p:nvPicPr>
        <p:blipFill rotWithShape="1">
          <a:blip r:embed="rId3">
            <a:alphaModFix/>
          </a:blip>
          <a:srcRect b="12495" l="0" r="0" t="12502"/>
          <a:stretch/>
        </p:blipFill>
        <p:spPr>
          <a:xfrm flipH="1">
            <a:off x="150" y="0"/>
            <a:ext cx="9144000" cy="5143500"/>
          </a:xfrm>
          <a:prstGeom prst="rtTriangle">
            <a:avLst/>
          </a:prstGeom>
          <a:noFill/>
          <a:ln>
            <a:noFill/>
          </a:ln>
        </p:spPr>
      </p:pic>
      <p:cxnSp>
        <p:nvCxnSpPr>
          <p:cNvPr id="164" name="Google Shape;164;p26"/>
          <p:cNvCxnSpPr/>
          <p:nvPr/>
        </p:nvCxnSpPr>
        <p:spPr>
          <a:xfrm>
            <a:off x="11375" y="1221100"/>
            <a:ext cx="1403700" cy="5100"/>
          </a:xfrm>
          <a:prstGeom prst="straightConnector1">
            <a:avLst/>
          </a:prstGeom>
          <a:noFill/>
          <a:ln cap="flat" cmpd="sng" w="9525">
            <a:solidFill>
              <a:schemeClr val="accent1"/>
            </a:solidFill>
            <a:prstDash val="solid"/>
            <a:round/>
            <a:headEnd len="med" w="med" type="none"/>
            <a:tailEnd len="med" w="med" type="oval"/>
          </a:ln>
        </p:spPr>
      </p:cxnSp>
      <p:sp>
        <p:nvSpPr>
          <p:cNvPr id="165" name="Google Shape;165;p26"/>
          <p:cNvSpPr/>
          <p:nvPr/>
        </p:nvSpPr>
        <p:spPr>
          <a:xfrm rot="-5400000">
            <a:off x="6658125" y="2657400"/>
            <a:ext cx="1666800" cy="33054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2"/>
          <p:cNvSpPr txBox="1"/>
          <p:nvPr>
            <p:ph type="title"/>
          </p:nvPr>
        </p:nvSpPr>
        <p:spPr>
          <a:xfrm>
            <a:off x="5114925" y="333375"/>
            <a:ext cx="3412800" cy="114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556" name="Google Shape;556;p62"/>
          <p:cNvSpPr txBox="1"/>
          <p:nvPr>
            <p:ph idx="1" type="body"/>
          </p:nvPr>
        </p:nvSpPr>
        <p:spPr>
          <a:xfrm>
            <a:off x="5362125" y="1737375"/>
            <a:ext cx="3165600" cy="114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Do you have any questions or suggestions?</a:t>
            </a:r>
            <a:br>
              <a:rPr lang="en"/>
            </a:br>
            <a:endParaRPr/>
          </a:p>
          <a:p>
            <a:pPr indent="0" lvl="0" marL="0" rtl="0" algn="r">
              <a:spcBef>
                <a:spcPts val="1600"/>
              </a:spcBef>
              <a:spcAft>
                <a:spcPts val="1600"/>
              </a:spcAft>
              <a:buNone/>
            </a:pPr>
            <a:r>
              <a:rPr lang="en"/>
              <a:t>ries.nathalie560@gmail.com</a:t>
            </a:r>
            <a:br>
              <a:rPr lang="en"/>
            </a:br>
            <a:endParaRPr/>
          </a:p>
        </p:txBody>
      </p:sp>
      <p:sp>
        <p:nvSpPr>
          <p:cNvPr id="557" name="Google Shape;557;p62"/>
          <p:cNvSpPr txBox="1"/>
          <p:nvPr>
            <p:ph idx="2" type="subTitle"/>
          </p:nvPr>
        </p:nvSpPr>
        <p:spPr>
          <a:xfrm>
            <a:off x="4117975" y="4392525"/>
            <a:ext cx="4410000" cy="27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Please keep this slide for the attribution</a:t>
            </a:r>
            <a:endParaRPr/>
          </a:p>
        </p:txBody>
      </p:sp>
      <p:pic>
        <p:nvPicPr>
          <p:cNvPr id="558" name="Google Shape;558;p62"/>
          <p:cNvPicPr preferRelativeResize="0"/>
          <p:nvPr/>
        </p:nvPicPr>
        <p:blipFill rotWithShape="1">
          <a:blip r:embed="rId3">
            <a:alphaModFix/>
          </a:blip>
          <a:srcRect b="8159" l="0" r="0" t="8158"/>
          <a:stretch/>
        </p:blipFill>
        <p:spPr>
          <a:xfrm>
            <a:off x="0" y="0"/>
            <a:ext cx="4647375" cy="5185500"/>
          </a:xfrm>
          <a:prstGeom prst="flowChartInputOutput">
            <a:avLst/>
          </a:prstGeom>
          <a:noFill/>
          <a:ln>
            <a:noFill/>
          </a:ln>
        </p:spPr>
      </p:pic>
      <p:cxnSp>
        <p:nvCxnSpPr>
          <p:cNvPr id="559" name="Google Shape;559;p62"/>
          <p:cNvCxnSpPr/>
          <p:nvPr/>
        </p:nvCxnSpPr>
        <p:spPr>
          <a:xfrm flipH="1" rot="10800000">
            <a:off x="5646825" y="1437150"/>
            <a:ext cx="6710100" cy="1110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3">
            <a:alphaModFix/>
          </a:blip>
          <a:srcRect b="0" l="13402" r="13402" t="0"/>
          <a:stretch/>
        </p:blipFill>
        <p:spPr>
          <a:xfrm>
            <a:off x="9604" y="0"/>
            <a:ext cx="5019600" cy="5143500"/>
          </a:xfrm>
          <a:prstGeom prst="parallelogram">
            <a:avLst>
              <a:gd fmla="val 25000" name="adj"/>
            </a:avLst>
          </a:prstGeom>
          <a:noFill/>
          <a:ln>
            <a:noFill/>
          </a:ln>
        </p:spPr>
      </p:pic>
      <p:sp>
        <p:nvSpPr>
          <p:cNvPr id="171" name="Google Shape;171;p27"/>
          <p:cNvSpPr txBox="1"/>
          <p:nvPr>
            <p:ph type="title"/>
          </p:nvPr>
        </p:nvSpPr>
        <p:spPr>
          <a:xfrm>
            <a:off x="4541200" y="2056325"/>
            <a:ext cx="3987600" cy="52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 Opportunity</a:t>
            </a:r>
            <a:endParaRPr/>
          </a:p>
        </p:txBody>
      </p:sp>
      <p:sp>
        <p:nvSpPr>
          <p:cNvPr id="172" name="Google Shape;172;p27"/>
          <p:cNvSpPr txBox="1"/>
          <p:nvPr>
            <p:ph idx="1" type="subTitle"/>
          </p:nvPr>
        </p:nvSpPr>
        <p:spPr>
          <a:xfrm>
            <a:off x="4546562" y="2609750"/>
            <a:ext cx="3987600" cy="16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
            </a:r>
            <a:r>
              <a:rPr lang="en"/>
              <a:t>ince the beginning of the pandemic, people have taken an increased interest in their gardens. Seed companies have run out completely of their inventory and victory gardens started popping up all around the country.</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A gardening assistant could help many around the world.</a:t>
            </a:r>
            <a:endParaRPr/>
          </a:p>
        </p:txBody>
      </p:sp>
      <p:cxnSp>
        <p:nvCxnSpPr>
          <p:cNvPr id="173" name="Google Shape;173;p27"/>
          <p:cNvCxnSpPr/>
          <p:nvPr/>
        </p:nvCxnSpPr>
        <p:spPr>
          <a:xfrm flipH="1" rot="10800000">
            <a:off x="6186075" y="2539350"/>
            <a:ext cx="3009000" cy="7500"/>
          </a:xfrm>
          <a:prstGeom prst="straightConnector1">
            <a:avLst/>
          </a:prstGeom>
          <a:noFill/>
          <a:ln cap="flat" cmpd="sng" w="9525">
            <a:solidFill>
              <a:schemeClr val="accent1"/>
            </a:solidFill>
            <a:prstDash val="solid"/>
            <a:round/>
            <a:headEnd len="med" w="med" type="oval"/>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subTitle"/>
          </p:nvPr>
        </p:nvSpPr>
        <p:spPr>
          <a:xfrm>
            <a:off x="597150" y="2537475"/>
            <a:ext cx="3605100" cy="16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Monty Don is a world famous gardener from England who’s been hosting gardening shows and writing gardening books for the last 20 years. He’s one of the personalities that I admire the most in the field.</a:t>
            </a:r>
            <a:endParaRPr/>
          </a:p>
        </p:txBody>
      </p:sp>
      <p:sp>
        <p:nvSpPr>
          <p:cNvPr id="179" name="Google Shape;179;p28"/>
          <p:cNvSpPr txBox="1"/>
          <p:nvPr>
            <p:ph type="title"/>
          </p:nvPr>
        </p:nvSpPr>
        <p:spPr>
          <a:xfrm>
            <a:off x="597150" y="1200150"/>
            <a:ext cx="4021500" cy="129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“MontyBot”?</a:t>
            </a:r>
            <a:endParaRPr/>
          </a:p>
        </p:txBody>
      </p:sp>
      <p:cxnSp>
        <p:nvCxnSpPr>
          <p:cNvPr id="180" name="Google Shape;180;p28"/>
          <p:cNvCxnSpPr/>
          <p:nvPr/>
        </p:nvCxnSpPr>
        <p:spPr>
          <a:xfrm rot="10800000">
            <a:off x="0" y="2480800"/>
            <a:ext cx="2507100" cy="5100"/>
          </a:xfrm>
          <a:prstGeom prst="straightConnector1">
            <a:avLst/>
          </a:prstGeom>
          <a:noFill/>
          <a:ln cap="flat" cmpd="sng" w="9525">
            <a:solidFill>
              <a:schemeClr val="dk2"/>
            </a:solidFill>
            <a:prstDash val="solid"/>
            <a:round/>
            <a:headEnd len="med" w="med" type="oval"/>
            <a:tailEnd len="med" w="med" type="none"/>
          </a:ln>
        </p:spPr>
      </p:cxnSp>
      <p:sp>
        <p:nvSpPr>
          <p:cNvPr id="181" name="Google Shape;181;p28"/>
          <p:cNvSpPr/>
          <p:nvPr/>
        </p:nvSpPr>
        <p:spPr>
          <a:xfrm>
            <a:off x="4702473" y="3807831"/>
            <a:ext cx="3476700" cy="287100"/>
          </a:xfrm>
          <a:prstGeom prst="ellipse">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8"/>
          <p:cNvGrpSpPr/>
          <p:nvPr/>
        </p:nvGrpSpPr>
        <p:grpSpPr>
          <a:xfrm>
            <a:off x="4618564" y="972796"/>
            <a:ext cx="3605136" cy="3054257"/>
            <a:chOff x="2494450" y="2195350"/>
            <a:chExt cx="2603550" cy="2163225"/>
          </a:xfrm>
        </p:grpSpPr>
        <p:sp>
          <p:nvSpPr>
            <p:cNvPr id="183" name="Google Shape;183;p28"/>
            <p:cNvSpPr/>
            <p:nvPr/>
          </p:nvSpPr>
          <p:spPr>
            <a:xfrm>
              <a:off x="3414275" y="4037500"/>
              <a:ext cx="774750" cy="282725"/>
            </a:xfrm>
            <a:custGeom>
              <a:rect b="b" l="l" r="r" t="t"/>
              <a:pathLst>
                <a:path extrusionOk="0" h="11309" w="30990">
                  <a:moveTo>
                    <a:pt x="4037" y="0"/>
                  </a:moveTo>
                  <a:lnTo>
                    <a:pt x="1" y="11309"/>
                  </a:lnTo>
                  <a:lnTo>
                    <a:pt x="30989" y="11309"/>
                  </a:lnTo>
                  <a:lnTo>
                    <a:pt x="26953" y="0"/>
                  </a:lnTo>
                  <a:close/>
                </a:path>
              </a:pathLst>
            </a:custGeom>
            <a:solidFill>
              <a:srgbClr val="E2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3475975" y="4037500"/>
              <a:ext cx="650500" cy="109275"/>
            </a:xfrm>
            <a:custGeom>
              <a:rect b="b" l="l" r="r" t="t"/>
              <a:pathLst>
                <a:path extrusionOk="0" h="4371" w="26020">
                  <a:moveTo>
                    <a:pt x="1569" y="0"/>
                  </a:moveTo>
                  <a:lnTo>
                    <a:pt x="1" y="4370"/>
                  </a:lnTo>
                  <a:lnTo>
                    <a:pt x="26020" y="4370"/>
                  </a:lnTo>
                  <a:lnTo>
                    <a:pt x="24452" y="0"/>
                  </a:lnTo>
                  <a:close/>
                </a:path>
              </a:pathLst>
            </a:custGeom>
            <a:solidFill>
              <a:srgbClr val="AE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3335875" y="4286850"/>
              <a:ext cx="931525" cy="71725"/>
            </a:xfrm>
            <a:custGeom>
              <a:rect b="b" l="l" r="r" t="t"/>
              <a:pathLst>
                <a:path extrusionOk="0" h="2869" w="37261">
                  <a:moveTo>
                    <a:pt x="1869" y="0"/>
                  </a:moveTo>
                  <a:cubicBezTo>
                    <a:pt x="835" y="0"/>
                    <a:pt x="1" y="834"/>
                    <a:pt x="1" y="1868"/>
                  </a:cubicBezTo>
                  <a:lnTo>
                    <a:pt x="1" y="2869"/>
                  </a:lnTo>
                  <a:lnTo>
                    <a:pt x="37261" y="2869"/>
                  </a:lnTo>
                  <a:lnTo>
                    <a:pt x="37261" y="1868"/>
                  </a:lnTo>
                  <a:cubicBezTo>
                    <a:pt x="37261" y="834"/>
                    <a:pt x="36427" y="0"/>
                    <a:pt x="35393" y="0"/>
                  </a:cubicBezTo>
                  <a:close/>
                </a:path>
              </a:pathLst>
            </a:custGeom>
            <a:solidFill>
              <a:srgbClr val="AE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2494450" y="2195350"/>
              <a:ext cx="2603550" cy="1649525"/>
            </a:xfrm>
            <a:custGeom>
              <a:rect b="b" l="l" r="r" t="t"/>
              <a:pathLst>
                <a:path extrusionOk="0" h="65981" w="104142">
                  <a:moveTo>
                    <a:pt x="3036" y="0"/>
                  </a:moveTo>
                  <a:cubicBezTo>
                    <a:pt x="1368" y="0"/>
                    <a:pt x="1" y="1368"/>
                    <a:pt x="1" y="3036"/>
                  </a:cubicBezTo>
                  <a:lnTo>
                    <a:pt x="1" y="65981"/>
                  </a:lnTo>
                  <a:lnTo>
                    <a:pt x="104142" y="65981"/>
                  </a:lnTo>
                  <a:lnTo>
                    <a:pt x="104142" y="3036"/>
                  </a:lnTo>
                  <a:cubicBezTo>
                    <a:pt x="104142" y="1368"/>
                    <a:pt x="102774" y="0"/>
                    <a:pt x="101106" y="0"/>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2494450" y="3844850"/>
              <a:ext cx="2603550" cy="230200"/>
            </a:xfrm>
            <a:custGeom>
              <a:rect b="b" l="l" r="r" t="t"/>
              <a:pathLst>
                <a:path extrusionOk="0" h="9208" w="104142">
                  <a:moveTo>
                    <a:pt x="1" y="1"/>
                  </a:moveTo>
                  <a:lnTo>
                    <a:pt x="1" y="6172"/>
                  </a:lnTo>
                  <a:cubicBezTo>
                    <a:pt x="1" y="7840"/>
                    <a:pt x="1368" y="9208"/>
                    <a:pt x="3036" y="9208"/>
                  </a:cubicBezTo>
                  <a:lnTo>
                    <a:pt x="101106" y="9208"/>
                  </a:lnTo>
                  <a:cubicBezTo>
                    <a:pt x="102774" y="9208"/>
                    <a:pt x="104142" y="7840"/>
                    <a:pt x="104142" y="6172"/>
                  </a:cubicBezTo>
                  <a:lnTo>
                    <a:pt x="104142" y="1"/>
                  </a:lnTo>
                  <a:close/>
                </a:path>
              </a:pathLst>
            </a:custGeom>
            <a:solidFill>
              <a:srgbClr val="E2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3772875" y="3926575"/>
              <a:ext cx="72575" cy="72600"/>
            </a:xfrm>
            <a:custGeom>
              <a:rect b="b" l="l" r="r" t="t"/>
              <a:pathLst>
                <a:path extrusionOk="0" h="2904" w="2903">
                  <a:moveTo>
                    <a:pt x="1434" y="1"/>
                  </a:moveTo>
                  <a:cubicBezTo>
                    <a:pt x="634" y="1"/>
                    <a:pt x="0" y="668"/>
                    <a:pt x="0" y="1469"/>
                  </a:cubicBezTo>
                  <a:cubicBezTo>
                    <a:pt x="0" y="2269"/>
                    <a:pt x="634" y="2903"/>
                    <a:pt x="1434" y="2903"/>
                  </a:cubicBezTo>
                  <a:cubicBezTo>
                    <a:pt x="2235" y="2903"/>
                    <a:pt x="2902" y="2269"/>
                    <a:pt x="2902" y="1469"/>
                  </a:cubicBezTo>
                  <a:cubicBezTo>
                    <a:pt x="2902" y="668"/>
                    <a:pt x="2235" y="1"/>
                    <a:pt x="1434" y="1"/>
                  </a:cubicBezTo>
                  <a:close/>
                </a:path>
              </a:pathLst>
            </a:custGeom>
            <a:solidFill>
              <a:srgbClr val="C0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9" name="Google Shape;189;p28"/>
          <p:cNvPicPr preferRelativeResize="0"/>
          <p:nvPr/>
        </p:nvPicPr>
        <p:blipFill rotWithShape="1">
          <a:blip r:embed="rId3">
            <a:alphaModFix/>
          </a:blip>
          <a:srcRect b="0" l="3874" r="3883" t="0"/>
          <a:stretch/>
        </p:blipFill>
        <p:spPr>
          <a:xfrm>
            <a:off x="4810918" y="1185774"/>
            <a:ext cx="3187362" cy="19349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617975" y="1126425"/>
            <a:ext cx="3941700" cy="75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cxnSp>
        <p:nvCxnSpPr>
          <p:cNvPr id="195" name="Google Shape;195;p29"/>
          <p:cNvCxnSpPr/>
          <p:nvPr/>
        </p:nvCxnSpPr>
        <p:spPr>
          <a:xfrm>
            <a:off x="11400" y="1842650"/>
            <a:ext cx="3714900" cy="3000"/>
          </a:xfrm>
          <a:prstGeom prst="straightConnector1">
            <a:avLst/>
          </a:prstGeom>
          <a:noFill/>
          <a:ln cap="flat" cmpd="sng" w="9525">
            <a:solidFill>
              <a:schemeClr val="accent1"/>
            </a:solidFill>
            <a:prstDash val="solid"/>
            <a:round/>
            <a:headEnd len="med" w="med" type="none"/>
            <a:tailEnd len="med" w="med" type="oval"/>
          </a:ln>
        </p:spPr>
      </p:cxnSp>
      <p:sp>
        <p:nvSpPr>
          <p:cNvPr id="196" name="Google Shape;196;p29"/>
          <p:cNvSpPr txBox="1"/>
          <p:nvPr>
            <p:ph idx="1" type="subTitle"/>
          </p:nvPr>
        </p:nvSpPr>
        <p:spPr>
          <a:xfrm>
            <a:off x="623275" y="1907975"/>
            <a:ext cx="3941700" cy="21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scraped 21.5k questions along with their answers from the gardening blog on houzz.com. I then combined all answers under one column. Before beginning the first step I had 3 columns:</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The title question</a:t>
            </a:r>
            <a:endParaRPr/>
          </a:p>
          <a:p>
            <a:pPr indent="-317500" lvl="0" marL="457200" rtl="0" algn="l">
              <a:spcBef>
                <a:spcPts val="0"/>
              </a:spcBef>
              <a:spcAft>
                <a:spcPts val="0"/>
              </a:spcAft>
              <a:buSzPts val="1400"/>
              <a:buChar char="●"/>
            </a:pPr>
            <a:r>
              <a:rPr lang="en"/>
              <a:t>The body of the question</a:t>
            </a:r>
            <a:endParaRPr/>
          </a:p>
          <a:p>
            <a:pPr indent="-317500" lvl="0" marL="457200" rtl="0" algn="l">
              <a:spcBef>
                <a:spcPts val="0"/>
              </a:spcBef>
              <a:spcAft>
                <a:spcPts val="0"/>
              </a:spcAft>
              <a:buSzPts val="1400"/>
              <a:buChar char="●"/>
            </a:pPr>
            <a:r>
              <a:rPr lang="en"/>
              <a:t>The answer</a:t>
            </a:r>
            <a:endParaRPr/>
          </a:p>
          <a:p>
            <a:pPr indent="0" lvl="0" marL="0" rtl="0" algn="l">
              <a:spcBef>
                <a:spcPts val="1000"/>
              </a:spcBef>
              <a:spcAft>
                <a:spcPts val="0"/>
              </a:spcAft>
              <a:buNone/>
            </a:pPr>
            <a:r>
              <a:rPr lang="en"/>
              <a:t>After removing all questions that had no answers, I had a working data set of 17,177 rows.</a:t>
            </a:r>
            <a:endParaRPr/>
          </a:p>
          <a:p>
            <a:pPr indent="0" lvl="0" marL="0" rtl="0" algn="l">
              <a:spcBef>
                <a:spcPts val="1000"/>
              </a:spcBef>
              <a:spcAft>
                <a:spcPts val="0"/>
              </a:spcAft>
              <a:buClr>
                <a:schemeClr val="dk1"/>
              </a:buClr>
              <a:buSzPts val="1100"/>
              <a:buFont typeface="Arial"/>
              <a:buNone/>
            </a:pPr>
            <a:r>
              <a:t/>
            </a:r>
            <a:endParaRPr/>
          </a:p>
        </p:txBody>
      </p:sp>
      <p:pic>
        <p:nvPicPr>
          <p:cNvPr id="197" name="Google Shape;197;p29"/>
          <p:cNvPicPr preferRelativeResize="0"/>
          <p:nvPr/>
        </p:nvPicPr>
        <p:blipFill rotWithShape="1">
          <a:blip r:embed="rId3">
            <a:alphaModFix/>
          </a:blip>
          <a:srcRect b="11568" l="0" r="0" t="11568"/>
          <a:stretch/>
        </p:blipFill>
        <p:spPr>
          <a:xfrm flipH="1">
            <a:off x="4124400" y="-800"/>
            <a:ext cx="5019600" cy="5144400"/>
          </a:xfrm>
          <a:prstGeom prst="parallelogram">
            <a:avLst>
              <a:gd fmla="val 25000"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Process</a:t>
            </a:r>
            <a:endParaRPr/>
          </a:p>
        </p:txBody>
      </p:sp>
      <p:cxnSp>
        <p:nvCxnSpPr>
          <p:cNvPr id="203" name="Google Shape;203;p30"/>
          <p:cNvCxnSpPr/>
          <p:nvPr/>
        </p:nvCxnSpPr>
        <p:spPr>
          <a:xfrm flipH="1" rot="10800000">
            <a:off x="724200" y="964650"/>
            <a:ext cx="7695600" cy="8100"/>
          </a:xfrm>
          <a:prstGeom prst="straightConnector1">
            <a:avLst/>
          </a:prstGeom>
          <a:noFill/>
          <a:ln cap="flat" cmpd="sng" w="9525">
            <a:solidFill>
              <a:schemeClr val="accent1"/>
            </a:solidFill>
            <a:prstDash val="solid"/>
            <a:round/>
            <a:headEnd len="med" w="med" type="oval"/>
            <a:tailEnd len="med" w="med" type="oval"/>
          </a:ln>
        </p:spPr>
      </p:cxnSp>
      <p:sp>
        <p:nvSpPr>
          <p:cNvPr id="204" name="Google Shape;204;p30"/>
          <p:cNvSpPr txBox="1"/>
          <p:nvPr/>
        </p:nvSpPr>
        <p:spPr>
          <a:xfrm>
            <a:off x="1604050" y="3330792"/>
            <a:ext cx="17328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accent1"/>
                </a:solidFill>
                <a:latin typeface="Montserrat"/>
                <a:ea typeface="Montserrat"/>
                <a:cs typeface="Montserrat"/>
                <a:sym typeface="Montserrat"/>
              </a:rPr>
              <a:t>Scraping the data, removing observations with no answers</a:t>
            </a:r>
            <a:endParaRPr>
              <a:solidFill>
                <a:schemeClr val="accent1"/>
              </a:solidFill>
              <a:latin typeface="Montserrat"/>
              <a:ea typeface="Montserrat"/>
              <a:cs typeface="Montserrat"/>
              <a:sym typeface="Montserrat"/>
            </a:endParaRPr>
          </a:p>
        </p:txBody>
      </p:sp>
      <p:sp>
        <p:nvSpPr>
          <p:cNvPr id="205" name="Google Shape;205;p30"/>
          <p:cNvSpPr txBox="1"/>
          <p:nvPr/>
        </p:nvSpPr>
        <p:spPr>
          <a:xfrm>
            <a:off x="4433263" y="3330792"/>
            <a:ext cx="16992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Text Summarization</a:t>
            </a:r>
            <a:endParaRPr>
              <a:solidFill>
                <a:schemeClr val="accent1"/>
              </a:solidFill>
              <a:latin typeface="Montserrat"/>
              <a:ea typeface="Montserrat"/>
              <a:cs typeface="Montserrat"/>
              <a:sym typeface="Montserrat"/>
            </a:endParaRPr>
          </a:p>
        </p:txBody>
      </p:sp>
      <p:sp>
        <p:nvSpPr>
          <p:cNvPr id="206" name="Google Shape;206;p30"/>
          <p:cNvSpPr txBox="1"/>
          <p:nvPr/>
        </p:nvSpPr>
        <p:spPr>
          <a:xfrm>
            <a:off x="3021775" y="1947345"/>
            <a:ext cx="16992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Montserrat"/>
                <a:ea typeface="Montserrat"/>
                <a:cs typeface="Montserrat"/>
                <a:sym typeface="Montserrat"/>
              </a:rPr>
              <a:t>Topic Modeling</a:t>
            </a:r>
            <a:endParaRPr>
              <a:solidFill>
                <a:schemeClr val="accent1"/>
              </a:solidFill>
              <a:latin typeface="Montserrat"/>
              <a:ea typeface="Montserrat"/>
              <a:cs typeface="Montserrat"/>
              <a:sym typeface="Montserrat"/>
            </a:endParaRPr>
          </a:p>
        </p:txBody>
      </p:sp>
      <p:sp>
        <p:nvSpPr>
          <p:cNvPr id="207" name="Google Shape;207;p30"/>
          <p:cNvSpPr txBox="1"/>
          <p:nvPr/>
        </p:nvSpPr>
        <p:spPr>
          <a:xfrm>
            <a:off x="5844725" y="1947357"/>
            <a:ext cx="16578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ntserrat"/>
                <a:ea typeface="Montserrat"/>
                <a:cs typeface="Montserrat"/>
                <a:sym typeface="Montserrat"/>
              </a:rPr>
              <a:t>Building the Chatbot</a:t>
            </a:r>
            <a:endParaRPr>
              <a:solidFill>
                <a:schemeClr val="accent1"/>
              </a:solidFill>
              <a:latin typeface="Montserrat"/>
              <a:ea typeface="Montserrat"/>
              <a:cs typeface="Montserrat"/>
              <a:sym typeface="Montserrat"/>
            </a:endParaRPr>
          </a:p>
        </p:txBody>
      </p:sp>
      <p:sp>
        <p:nvSpPr>
          <p:cNvPr id="208" name="Google Shape;208;p30"/>
          <p:cNvSpPr txBox="1"/>
          <p:nvPr/>
        </p:nvSpPr>
        <p:spPr>
          <a:xfrm>
            <a:off x="2021650" y="2659200"/>
            <a:ext cx="8976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300">
                <a:solidFill>
                  <a:schemeClr val="accent1"/>
                </a:solidFill>
                <a:latin typeface="Montserrat Medium"/>
                <a:ea typeface="Montserrat Medium"/>
                <a:cs typeface="Montserrat Medium"/>
                <a:sym typeface="Montserrat Medium"/>
              </a:rPr>
              <a:t>YEAR 1</a:t>
            </a:r>
            <a:endParaRPr sz="1300">
              <a:solidFill>
                <a:schemeClr val="accent1"/>
              </a:solidFill>
              <a:latin typeface="Montserrat Medium"/>
              <a:ea typeface="Montserrat Medium"/>
              <a:cs typeface="Montserrat Medium"/>
              <a:sym typeface="Montserrat Medium"/>
            </a:endParaRPr>
          </a:p>
        </p:txBody>
      </p:sp>
      <p:sp>
        <p:nvSpPr>
          <p:cNvPr id="209" name="Google Shape;209;p30"/>
          <p:cNvSpPr txBox="1"/>
          <p:nvPr/>
        </p:nvSpPr>
        <p:spPr>
          <a:xfrm>
            <a:off x="3422638" y="2659200"/>
            <a:ext cx="8976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accent1"/>
                </a:solidFill>
                <a:latin typeface="Montserrat Medium"/>
                <a:ea typeface="Montserrat Medium"/>
                <a:cs typeface="Montserrat Medium"/>
                <a:sym typeface="Montserrat Medium"/>
              </a:rPr>
              <a:t>YEAR 1</a:t>
            </a:r>
            <a:endParaRPr sz="1300">
              <a:solidFill>
                <a:srgbClr val="434343"/>
              </a:solidFill>
              <a:latin typeface="Roboto Condensed"/>
              <a:ea typeface="Roboto Condensed"/>
              <a:cs typeface="Roboto Condensed"/>
              <a:sym typeface="Roboto Condensed"/>
            </a:endParaRPr>
          </a:p>
        </p:txBody>
      </p:sp>
      <p:sp>
        <p:nvSpPr>
          <p:cNvPr id="210" name="Google Shape;210;p30"/>
          <p:cNvSpPr txBox="1"/>
          <p:nvPr/>
        </p:nvSpPr>
        <p:spPr>
          <a:xfrm>
            <a:off x="4834038" y="2659200"/>
            <a:ext cx="8976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accent1"/>
                </a:solidFill>
                <a:latin typeface="Montserrat Medium"/>
                <a:ea typeface="Montserrat Medium"/>
                <a:cs typeface="Montserrat Medium"/>
                <a:sym typeface="Montserrat Medium"/>
              </a:rPr>
              <a:t>YEAR 3</a:t>
            </a:r>
            <a:endParaRPr sz="1300">
              <a:solidFill>
                <a:srgbClr val="434343"/>
              </a:solidFill>
              <a:latin typeface="Roboto Condensed"/>
              <a:ea typeface="Roboto Condensed"/>
              <a:cs typeface="Roboto Condensed"/>
              <a:sym typeface="Roboto Condensed"/>
            </a:endParaRPr>
          </a:p>
        </p:txBody>
      </p:sp>
      <p:sp>
        <p:nvSpPr>
          <p:cNvPr id="211" name="Google Shape;211;p30"/>
          <p:cNvSpPr txBox="1"/>
          <p:nvPr/>
        </p:nvSpPr>
        <p:spPr>
          <a:xfrm>
            <a:off x="6245438" y="2659200"/>
            <a:ext cx="8976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accent1"/>
                </a:solidFill>
                <a:latin typeface="Montserrat Medium"/>
                <a:ea typeface="Montserrat Medium"/>
                <a:cs typeface="Montserrat Medium"/>
                <a:sym typeface="Montserrat Medium"/>
              </a:rPr>
              <a:t>YEAR 4</a:t>
            </a:r>
            <a:endParaRPr sz="1300">
              <a:solidFill>
                <a:srgbClr val="434343"/>
              </a:solidFill>
              <a:latin typeface="Roboto Condensed"/>
              <a:ea typeface="Roboto Condensed"/>
              <a:cs typeface="Roboto Condensed"/>
              <a:sym typeface="Roboto Condensed"/>
            </a:endParaRPr>
          </a:p>
        </p:txBody>
      </p:sp>
      <p:cxnSp>
        <p:nvCxnSpPr>
          <p:cNvPr id="212" name="Google Shape;212;p30"/>
          <p:cNvCxnSpPr/>
          <p:nvPr/>
        </p:nvCxnSpPr>
        <p:spPr>
          <a:xfrm>
            <a:off x="-800" y="2833825"/>
            <a:ext cx="9258300" cy="19200"/>
          </a:xfrm>
          <a:prstGeom prst="straightConnector1">
            <a:avLst/>
          </a:prstGeom>
          <a:noFill/>
          <a:ln cap="flat" cmpd="sng" w="9525">
            <a:solidFill>
              <a:schemeClr val="accent1"/>
            </a:solidFill>
            <a:prstDash val="solid"/>
            <a:round/>
            <a:headEnd len="med" w="med" type="none"/>
            <a:tailEnd len="med" w="med" type="none"/>
          </a:ln>
        </p:spPr>
      </p:cxnSp>
      <p:grpSp>
        <p:nvGrpSpPr>
          <p:cNvPr id="213" name="Google Shape;213;p30"/>
          <p:cNvGrpSpPr/>
          <p:nvPr/>
        </p:nvGrpSpPr>
        <p:grpSpPr>
          <a:xfrm>
            <a:off x="1769875" y="2411775"/>
            <a:ext cx="5604250" cy="869075"/>
            <a:chOff x="1769875" y="2259375"/>
            <a:chExt cx="5604250" cy="869075"/>
          </a:xfrm>
        </p:grpSpPr>
        <p:grpSp>
          <p:nvGrpSpPr>
            <p:cNvPr id="214" name="Google Shape;214;p30"/>
            <p:cNvGrpSpPr/>
            <p:nvPr/>
          </p:nvGrpSpPr>
          <p:grpSpPr>
            <a:xfrm>
              <a:off x="5973125" y="2543075"/>
              <a:ext cx="1401000" cy="585375"/>
              <a:chOff x="5973125" y="2543075"/>
              <a:chExt cx="1401000" cy="585375"/>
            </a:xfrm>
          </p:grpSpPr>
          <p:sp>
            <p:nvSpPr>
              <p:cNvPr id="215" name="Google Shape;215;p30"/>
              <p:cNvSpPr/>
              <p:nvPr/>
            </p:nvSpPr>
            <p:spPr>
              <a:xfrm>
                <a:off x="5973125" y="2543075"/>
                <a:ext cx="1401000" cy="312300"/>
              </a:xfrm>
              <a:prstGeom prst="rect">
                <a:avLst/>
              </a:prstGeom>
              <a:solidFill>
                <a:srgbClr val="A4AB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0"/>
              <p:cNvCxnSpPr>
                <a:endCxn id="217" idx="3"/>
              </p:cNvCxnSpPr>
              <p:nvPr/>
            </p:nvCxnSpPr>
            <p:spPr>
              <a:xfrm>
                <a:off x="6689050" y="2812550"/>
                <a:ext cx="0" cy="315900"/>
              </a:xfrm>
              <a:prstGeom prst="straightConnector1">
                <a:avLst/>
              </a:prstGeom>
              <a:noFill/>
              <a:ln cap="flat" cmpd="sng" w="9525">
                <a:solidFill>
                  <a:srgbClr val="A4AB77"/>
                </a:solidFill>
                <a:prstDash val="solid"/>
                <a:round/>
                <a:headEnd len="med" w="med" type="none"/>
                <a:tailEnd len="med" w="med" type="none"/>
              </a:ln>
            </p:spPr>
          </p:cxnSp>
        </p:grpSp>
        <p:grpSp>
          <p:nvGrpSpPr>
            <p:cNvPr id="218" name="Google Shape;218;p30"/>
            <p:cNvGrpSpPr/>
            <p:nvPr/>
          </p:nvGrpSpPr>
          <p:grpSpPr>
            <a:xfrm>
              <a:off x="4572000" y="2259847"/>
              <a:ext cx="1401000" cy="595528"/>
              <a:chOff x="4572000" y="2259847"/>
              <a:chExt cx="1401000" cy="595528"/>
            </a:xfrm>
          </p:grpSpPr>
          <p:sp>
            <p:nvSpPr>
              <p:cNvPr id="219" name="Google Shape;219;p30"/>
              <p:cNvSpPr/>
              <p:nvPr/>
            </p:nvSpPr>
            <p:spPr>
              <a:xfrm>
                <a:off x="4572000" y="2543075"/>
                <a:ext cx="1401000" cy="31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0"/>
              <p:cNvCxnSpPr/>
              <p:nvPr/>
            </p:nvCxnSpPr>
            <p:spPr>
              <a:xfrm rot="10800000">
                <a:off x="5282800" y="2259847"/>
                <a:ext cx="0" cy="286800"/>
              </a:xfrm>
              <a:prstGeom prst="straightConnector1">
                <a:avLst/>
              </a:prstGeom>
              <a:noFill/>
              <a:ln cap="flat" cmpd="sng" w="9525">
                <a:solidFill>
                  <a:schemeClr val="dk2"/>
                </a:solidFill>
                <a:prstDash val="solid"/>
                <a:round/>
                <a:headEnd len="med" w="med" type="none"/>
                <a:tailEnd len="med" w="med" type="none"/>
              </a:ln>
            </p:spPr>
          </p:cxnSp>
        </p:grpSp>
        <p:grpSp>
          <p:nvGrpSpPr>
            <p:cNvPr id="221" name="Google Shape;221;p30"/>
            <p:cNvGrpSpPr/>
            <p:nvPr/>
          </p:nvGrpSpPr>
          <p:grpSpPr>
            <a:xfrm>
              <a:off x="1769875" y="2259375"/>
              <a:ext cx="1401000" cy="596000"/>
              <a:chOff x="1769875" y="2259375"/>
              <a:chExt cx="1401000" cy="596000"/>
            </a:xfrm>
          </p:grpSpPr>
          <p:sp>
            <p:nvSpPr>
              <p:cNvPr id="222" name="Google Shape;222;p30"/>
              <p:cNvSpPr/>
              <p:nvPr/>
            </p:nvSpPr>
            <p:spPr>
              <a:xfrm>
                <a:off x="1769875" y="2543075"/>
                <a:ext cx="1401000" cy="31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0"/>
              <p:cNvCxnSpPr/>
              <p:nvPr/>
            </p:nvCxnSpPr>
            <p:spPr>
              <a:xfrm rot="10800000">
                <a:off x="2470375" y="2259375"/>
                <a:ext cx="0" cy="286800"/>
              </a:xfrm>
              <a:prstGeom prst="straightConnector1">
                <a:avLst/>
              </a:prstGeom>
              <a:noFill/>
              <a:ln cap="flat" cmpd="sng" w="9525">
                <a:solidFill>
                  <a:schemeClr val="accent1"/>
                </a:solidFill>
                <a:prstDash val="solid"/>
                <a:round/>
                <a:headEnd len="med" w="med" type="none"/>
                <a:tailEnd len="med" w="med" type="none"/>
              </a:ln>
            </p:spPr>
          </p:cxnSp>
        </p:grpSp>
        <p:grpSp>
          <p:nvGrpSpPr>
            <p:cNvPr id="224" name="Google Shape;224;p30"/>
            <p:cNvGrpSpPr/>
            <p:nvPr/>
          </p:nvGrpSpPr>
          <p:grpSpPr>
            <a:xfrm>
              <a:off x="3170875" y="2543075"/>
              <a:ext cx="1401000" cy="585363"/>
              <a:chOff x="3170875" y="2543075"/>
              <a:chExt cx="1401000" cy="585363"/>
            </a:xfrm>
          </p:grpSpPr>
          <p:sp>
            <p:nvSpPr>
              <p:cNvPr id="225" name="Google Shape;225;p30"/>
              <p:cNvSpPr/>
              <p:nvPr/>
            </p:nvSpPr>
            <p:spPr>
              <a:xfrm>
                <a:off x="3170875" y="2543075"/>
                <a:ext cx="1401000" cy="31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0"/>
              <p:cNvCxnSpPr>
                <a:endCxn id="227" idx="3"/>
              </p:cNvCxnSpPr>
              <p:nvPr/>
            </p:nvCxnSpPr>
            <p:spPr>
              <a:xfrm>
                <a:off x="3876700" y="2855438"/>
                <a:ext cx="0" cy="273000"/>
              </a:xfrm>
              <a:prstGeom prst="straightConnector1">
                <a:avLst/>
              </a:prstGeom>
              <a:noFill/>
              <a:ln cap="flat" cmpd="sng" w="9525">
                <a:solidFill>
                  <a:srgbClr val="90A683"/>
                </a:solidFill>
                <a:prstDash val="solid"/>
                <a:round/>
                <a:headEnd len="med" w="med" type="none"/>
                <a:tailEnd len="med" w="med" type="none"/>
              </a:ln>
            </p:spPr>
          </p:cxnSp>
        </p:grpSp>
      </p:grpSp>
      <p:sp>
        <p:nvSpPr>
          <p:cNvPr id="228" name="Google Shape;228;p30"/>
          <p:cNvSpPr txBox="1"/>
          <p:nvPr/>
        </p:nvSpPr>
        <p:spPr>
          <a:xfrm>
            <a:off x="1769875" y="2750200"/>
            <a:ext cx="14013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accent3"/>
                </a:solidFill>
                <a:latin typeface="Montserrat Medium"/>
                <a:ea typeface="Montserrat Medium"/>
                <a:cs typeface="Montserrat Medium"/>
                <a:sym typeface="Montserrat Medium"/>
              </a:rPr>
              <a:t>Step 0</a:t>
            </a:r>
            <a:endParaRPr sz="1500">
              <a:solidFill>
                <a:schemeClr val="accent3"/>
              </a:solidFill>
              <a:latin typeface="Montserrat Medium"/>
              <a:ea typeface="Montserrat Medium"/>
              <a:cs typeface="Montserrat Medium"/>
              <a:sym typeface="Montserrat Medium"/>
            </a:endParaRPr>
          </a:p>
        </p:txBody>
      </p:sp>
      <p:sp>
        <p:nvSpPr>
          <p:cNvPr id="229" name="Google Shape;229;p30"/>
          <p:cNvSpPr txBox="1"/>
          <p:nvPr/>
        </p:nvSpPr>
        <p:spPr>
          <a:xfrm>
            <a:off x="3176000" y="2750200"/>
            <a:ext cx="14013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accent1"/>
                </a:solidFill>
                <a:latin typeface="Montserrat Medium"/>
                <a:ea typeface="Montserrat Medium"/>
                <a:cs typeface="Montserrat Medium"/>
                <a:sym typeface="Montserrat Medium"/>
              </a:rPr>
              <a:t>Step 1</a:t>
            </a:r>
            <a:endParaRPr sz="1500">
              <a:solidFill>
                <a:schemeClr val="accent1"/>
              </a:solidFill>
              <a:latin typeface="Montserrat Medium"/>
              <a:ea typeface="Montserrat Medium"/>
              <a:cs typeface="Montserrat Medium"/>
              <a:sym typeface="Montserrat Medium"/>
            </a:endParaRPr>
          </a:p>
        </p:txBody>
      </p:sp>
      <p:sp>
        <p:nvSpPr>
          <p:cNvPr id="230" name="Google Shape;230;p30"/>
          <p:cNvSpPr txBox="1"/>
          <p:nvPr/>
        </p:nvSpPr>
        <p:spPr>
          <a:xfrm>
            <a:off x="4571725" y="2750200"/>
            <a:ext cx="14013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accent3"/>
                </a:solidFill>
                <a:latin typeface="Montserrat Medium"/>
                <a:ea typeface="Montserrat Medium"/>
                <a:cs typeface="Montserrat Medium"/>
                <a:sym typeface="Montserrat Medium"/>
              </a:rPr>
              <a:t>Step 2</a:t>
            </a:r>
            <a:endParaRPr sz="1500">
              <a:solidFill>
                <a:schemeClr val="accent3"/>
              </a:solidFill>
              <a:latin typeface="Montserrat Medium"/>
              <a:ea typeface="Montserrat Medium"/>
              <a:cs typeface="Montserrat Medium"/>
              <a:sym typeface="Montserrat Medium"/>
            </a:endParaRPr>
          </a:p>
        </p:txBody>
      </p:sp>
      <p:sp>
        <p:nvSpPr>
          <p:cNvPr id="231" name="Google Shape;231;p30"/>
          <p:cNvSpPr txBox="1"/>
          <p:nvPr/>
        </p:nvSpPr>
        <p:spPr>
          <a:xfrm>
            <a:off x="5988400" y="2750200"/>
            <a:ext cx="14013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chemeClr val="accent1"/>
                </a:solidFill>
                <a:latin typeface="Montserrat Medium"/>
                <a:ea typeface="Montserrat Medium"/>
                <a:cs typeface="Montserrat Medium"/>
                <a:sym typeface="Montserrat Medium"/>
              </a:rPr>
              <a:t>Step 3</a:t>
            </a:r>
            <a:endParaRPr sz="1500">
              <a:solidFill>
                <a:schemeClr val="accent1"/>
              </a:solidFill>
              <a:latin typeface="Montserrat Medium"/>
              <a:ea typeface="Montserrat Medium"/>
              <a:cs typeface="Montserrat Medium"/>
              <a:sym typeface="Montserrat Medium"/>
            </a:endParaRPr>
          </a:p>
        </p:txBody>
      </p:sp>
      <p:sp>
        <p:nvSpPr>
          <p:cNvPr id="232" name="Google Shape;232;p30"/>
          <p:cNvSpPr/>
          <p:nvPr/>
        </p:nvSpPr>
        <p:spPr>
          <a:xfrm>
            <a:off x="2137075" y="1809838"/>
            <a:ext cx="666900" cy="606600"/>
          </a:xfrm>
          <a:prstGeom prst="snip1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4949400" y="1809825"/>
            <a:ext cx="666900" cy="606600"/>
          </a:xfrm>
          <a:prstGeom prst="snip1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0"/>
          <p:cNvGrpSpPr/>
          <p:nvPr/>
        </p:nvGrpSpPr>
        <p:grpSpPr>
          <a:xfrm>
            <a:off x="5138628" y="1957731"/>
            <a:ext cx="288448" cy="357120"/>
            <a:chOff x="2795053" y="3352594"/>
            <a:chExt cx="288448" cy="357120"/>
          </a:xfrm>
        </p:grpSpPr>
        <p:sp>
          <p:nvSpPr>
            <p:cNvPr id="235" name="Google Shape;235;p30"/>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0"/>
          <p:cNvSpPr/>
          <p:nvPr/>
        </p:nvSpPr>
        <p:spPr>
          <a:xfrm>
            <a:off x="3543250" y="3280838"/>
            <a:ext cx="666900" cy="606600"/>
          </a:xfrm>
          <a:prstGeom prst="snip1Rect">
            <a:avLst>
              <a:gd fmla="val 16667" name="adj"/>
            </a:avLst>
          </a:prstGeom>
          <a:noFill/>
          <a:ln cap="flat" cmpd="sng" w="9525">
            <a:solidFill>
              <a:srgbClr val="90A6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6355600" y="3280850"/>
            <a:ext cx="666900" cy="606600"/>
          </a:xfrm>
          <a:prstGeom prst="snip1Rect">
            <a:avLst>
              <a:gd fmla="val 16667" name="adj"/>
            </a:avLst>
          </a:prstGeom>
          <a:noFill/>
          <a:ln cap="flat" cmpd="sng" w="9525">
            <a:solidFill>
              <a:srgbClr val="A4AB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30"/>
          <p:cNvGrpSpPr/>
          <p:nvPr/>
        </p:nvGrpSpPr>
        <p:grpSpPr>
          <a:xfrm>
            <a:off x="3724262" y="3405864"/>
            <a:ext cx="304832" cy="356512"/>
            <a:chOff x="2236525" y="3353202"/>
            <a:chExt cx="304832" cy="356512"/>
          </a:xfrm>
        </p:grpSpPr>
        <p:sp>
          <p:nvSpPr>
            <p:cNvPr id="245" name="Google Shape;245;p30"/>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90A683">
                <a:alpha val="9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0"/>
          <p:cNvSpPr/>
          <p:nvPr/>
        </p:nvSpPr>
        <p:spPr>
          <a:xfrm>
            <a:off x="6562772" y="3406792"/>
            <a:ext cx="262944" cy="354720"/>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A4AB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0"/>
          <p:cNvGrpSpPr/>
          <p:nvPr/>
        </p:nvGrpSpPr>
        <p:grpSpPr>
          <a:xfrm>
            <a:off x="2347337" y="1919490"/>
            <a:ext cx="256800" cy="357024"/>
            <a:chOff x="3910637" y="3352690"/>
            <a:chExt cx="256800" cy="357024"/>
          </a:xfrm>
        </p:grpSpPr>
        <p:sp>
          <p:nvSpPr>
            <p:cNvPr id="250" name="Google Shape;250;p30"/>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31"/>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Topic </a:t>
            </a:r>
            <a:endParaRPr/>
          </a:p>
          <a:p>
            <a:pPr indent="0" lvl="0" marL="0" rtl="0" algn="r">
              <a:spcBef>
                <a:spcPts val="0"/>
              </a:spcBef>
              <a:spcAft>
                <a:spcPts val="0"/>
              </a:spcAft>
              <a:buNone/>
            </a:pPr>
            <a:r>
              <a:rPr lang="en"/>
              <a:t>Modeling</a:t>
            </a:r>
            <a:endParaRPr/>
          </a:p>
        </p:txBody>
      </p:sp>
      <p:sp>
        <p:nvSpPr>
          <p:cNvPr id="258" name="Google Shape;258;p31"/>
          <p:cNvSpPr txBox="1"/>
          <p:nvPr>
            <p:ph idx="2" type="title"/>
          </p:nvPr>
        </p:nvSpPr>
        <p:spPr>
          <a:xfrm>
            <a:off x="6413100" y="2017525"/>
            <a:ext cx="2114700" cy="66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co Project Proposal by Slidesgo">
  <a:themeElements>
    <a:clrScheme name="Simple Light">
      <a:dk1>
        <a:srgbClr val="000000"/>
      </a:dk1>
      <a:lt1>
        <a:srgbClr val="FFFFFF"/>
      </a:lt1>
      <a:dk2>
        <a:srgbClr val="595959"/>
      </a:dk2>
      <a:lt2>
        <a:srgbClr val="EEEEEE"/>
      </a:lt2>
      <a:accent1>
        <a:srgbClr val="3E4035"/>
      </a:accent1>
      <a:accent2>
        <a:srgbClr val="9AAE8E"/>
      </a:accent2>
      <a:accent3>
        <a:srgbClr val="ECF0EA"/>
      </a:accent3>
      <a:accent4>
        <a:srgbClr val="666954"/>
      </a:accent4>
      <a:accent5>
        <a:srgbClr val="D3F2C1"/>
      </a:accent5>
      <a:accent6>
        <a:srgbClr val="9E9E9E"/>
      </a:accent6>
      <a:hlink>
        <a:srgbClr val="0C2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